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57" r:id="rId5"/>
    <p:sldId id="2147374694" r:id="rId6"/>
    <p:sldId id="2147374693" r:id="rId7"/>
    <p:sldId id="2147374686" r:id="rId8"/>
    <p:sldId id="2147374701" r:id="rId9"/>
    <p:sldId id="2147374689" r:id="rId10"/>
    <p:sldId id="2147374667" r:id="rId11"/>
    <p:sldId id="2147374706" r:id="rId12"/>
    <p:sldId id="2147374723" r:id="rId13"/>
    <p:sldId id="2147374722" r:id="rId14"/>
    <p:sldId id="2147374656" r:id="rId15"/>
    <p:sldId id="2147374728" r:id="rId16"/>
    <p:sldId id="2147374659" r:id="rId17"/>
    <p:sldId id="2147374726" r:id="rId18"/>
    <p:sldId id="2147374687" r:id="rId19"/>
    <p:sldId id="2147374704" r:id="rId20"/>
    <p:sldId id="2147374660" r:id="rId21"/>
    <p:sldId id="2147374731" r:id="rId22"/>
    <p:sldId id="2147374732" r:id="rId23"/>
    <p:sldId id="2147374733" r:id="rId24"/>
    <p:sldId id="21473747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528" userDrawn="1">
          <p15:clr>
            <a:srgbClr val="A4A3A4"/>
          </p15:clr>
        </p15:guide>
        <p15:guide id="2" pos="6480" userDrawn="1">
          <p15:clr>
            <a:srgbClr val="A4A3A4"/>
          </p15:clr>
        </p15:guide>
        <p15:guide id="3" orient="horz" pos="2424" userDrawn="1">
          <p15:clr>
            <a:srgbClr val="A4A3A4"/>
          </p15:clr>
        </p15:guide>
        <p15:guide id="4" pos="3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1" name="Kwon, Lydia" initials="KL" lastIdx="3" clrIdx="1">
    <p:extLst>
      <p:ext uri="{19B8F6BF-5375-455C-9EA6-DF929625EA0E}">
        <p15:presenceInfo xmlns:p15="http://schemas.microsoft.com/office/powerpoint/2012/main" userId="S-1-5-21-662528488-348457345-1760376032-1287200" providerId="AD"/>
      </p:ext>
    </p:extLst>
  </p:cmAuthor>
  <p:cmAuthor id="8" name="Perez, Laura I" initials="PLI" lastIdx="11" clrIdx="0"/>
  <p:cmAuthor id="22" name="Elizabeth Grice" initials="EG" lastIdx="1" clrIdx="2">
    <p:extLst>
      <p:ext uri="{19B8F6BF-5375-455C-9EA6-DF929625EA0E}">
        <p15:presenceInfo xmlns:p15="http://schemas.microsoft.com/office/powerpoint/2012/main" userId="5bbf65ec3107ef29" providerId="Windows Live"/>
      </p:ext>
    </p:extLst>
  </p:cmAuthor>
  <p:cmAuthor id="23" name="Elizabeth Grice" initials="EG [2]" lastIdx="3" clrIdx="3">
    <p:extLst>
      <p:ext uri="{19B8F6BF-5375-455C-9EA6-DF929625EA0E}">
        <p15:presenceInfo xmlns:p15="http://schemas.microsoft.com/office/powerpoint/2012/main" userId="Elizabeth Grice" providerId="None"/>
      </p:ext>
    </p:extLst>
  </p:cmAuthor>
  <p:cmAuthor id="24" name="Angela Hendershott" initials="AH" lastIdx="2" clrIdx="4">
    <p:extLst>
      <p:ext uri="{19B8F6BF-5375-455C-9EA6-DF929625EA0E}">
        <p15:presenceInfo xmlns:p15="http://schemas.microsoft.com/office/powerpoint/2012/main" userId="S::ahendershott@fasterpaymentscouncil.org::dff38f7e-c3e3-4ef4-bd95-df352d2c1c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CC"/>
    <a:srgbClr val="FF9999"/>
    <a:srgbClr val="99CCFF"/>
    <a:srgbClr val="003896"/>
    <a:srgbClr val="0399FD"/>
    <a:srgbClr val="ABDBE2"/>
    <a:srgbClr val="7AB800"/>
    <a:srgbClr val="D9D9D9"/>
    <a:srgbClr val="FCC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84A8F-29EF-4D1A-B0A3-6ED390A3F116}" v="2" dt="2024-10-02T19:37:20.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varScale="1">
        <p:scale>
          <a:sx n="78" d="100"/>
          <a:sy n="78" d="100"/>
        </p:scale>
        <p:origin x="850" y="72"/>
      </p:cViewPr>
      <p:guideLst>
        <p:guide pos="6528"/>
        <p:guide pos="6480"/>
        <p:guide orient="horz" pos="2424"/>
        <p:guide pos="3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High</c:v>
                </c:pt>
              </c:strCache>
            </c:strRef>
          </c:tx>
          <c:spPr>
            <a:ln w="12700" cap="rnd">
              <a:solidFill>
                <a:schemeClr val="tx2"/>
              </a:solidFill>
              <a:prstDash val="dash"/>
              <a:round/>
            </a:ln>
            <a:effectLst/>
          </c:spPr>
          <c:marker>
            <c:symbol val="none"/>
          </c:marker>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0%</c:formatCode>
                <c:ptCount val="6"/>
                <c:pt idx="0">
                  <c:v>0.10140127321083797</c:v>
                </c:pt>
                <c:pt idx="1">
                  <c:v>0.21806951039560762</c:v>
                </c:pt>
                <c:pt idx="2">
                  <c:v>0.35627350820112658</c:v>
                </c:pt>
                <c:pt idx="3">
                  <c:v>0.58442582394433762</c:v>
                </c:pt>
                <c:pt idx="4">
                  <c:v>0.76792490488038623</c:v>
                </c:pt>
                <c:pt idx="5">
                  <c:v>0.92261829154066965</c:v>
                </c:pt>
              </c:numCache>
            </c:numRef>
          </c:val>
          <c:smooth val="0"/>
          <c:extLst>
            <c:ext xmlns:c16="http://schemas.microsoft.com/office/drawing/2014/chart" uri="{C3380CC4-5D6E-409C-BE32-E72D297353CC}">
              <c16:uniqueId val="{00000000-C7B8-4440-B306-0BE722C7E4E5}"/>
            </c:ext>
          </c:extLst>
        </c:ser>
        <c:ser>
          <c:idx val="1"/>
          <c:order val="1"/>
          <c:tx>
            <c:strRef>
              <c:f>Sheet1!$C$1</c:f>
              <c:strCache>
                <c:ptCount val="1"/>
                <c:pt idx="0">
                  <c:v>Send</c:v>
                </c:pt>
              </c:strCache>
            </c:strRef>
          </c:tx>
          <c:spPr>
            <a:ln w="28575" cap="rnd">
              <a:solidFill>
                <a:schemeClr val="tx2"/>
              </a:solidFill>
              <a:round/>
            </a:ln>
            <a:effectLst/>
          </c:spPr>
          <c:marker>
            <c:symbol val="none"/>
          </c:marker>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0%</c:formatCode>
                <c:ptCount val="6"/>
                <c:pt idx="0">
                  <c:v>6.6614528483907837E-2</c:v>
                </c:pt>
                <c:pt idx="1">
                  <c:v>0.18114311570179412</c:v>
                </c:pt>
                <c:pt idx="2">
                  <c:v>0.31235051957538751</c:v>
                </c:pt>
                <c:pt idx="3">
                  <c:v>0.5176284751500414</c:v>
                </c:pt>
                <c:pt idx="4">
                  <c:v>0.70569837024658721</c:v>
                </c:pt>
                <c:pt idx="5">
                  <c:v>0.85984317196427384</c:v>
                </c:pt>
              </c:numCache>
            </c:numRef>
          </c:val>
          <c:smooth val="0"/>
          <c:extLst>
            <c:ext xmlns:c16="http://schemas.microsoft.com/office/drawing/2014/chart" uri="{C3380CC4-5D6E-409C-BE32-E72D297353CC}">
              <c16:uniqueId val="{00000001-C7B8-4440-B306-0BE722C7E4E5}"/>
            </c:ext>
          </c:extLst>
        </c:ser>
        <c:ser>
          <c:idx val="2"/>
          <c:order val="2"/>
          <c:tx>
            <c:strRef>
              <c:f>Sheet1!$D$1</c:f>
              <c:strCache>
                <c:ptCount val="1"/>
                <c:pt idx="0">
                  <c:v>Low</c:v>
                </c:pt>
              </c:strCache>
            </c:strRef>
          </c:tx>
          <c:spPr>
            <a:ln w="12700" cap="rnd">
              <a:solidFill>
                <a:schemeClr val="accent1"/>
              </a:solidFill>
              <a:prstDash val="dash"/>
              <a:round/>
            </a:ln>
            <a:effectLst/>
          </c:spPr>
          <c:marker>
            <c:symbol val="none"/>
          </c:marker>
          <c:cat>
            <c:numRef>
              <c:f>Sheet1!$A$2:$A$7</c:f>
              <c:numCache>
                <c:formatCode>General</c:formatCode>
                <c:ptCount val="6"/>
                <c:pt idx="0">
                  <c:v>2023</c:v>
                </c:pt>
                <c:pt idx="1">
                  <c:v>2024</c:v>
                </c:pt>
                <c:pt idx="2">
                  <c:v>2025</c:v>
                </c:pt>
                <c:pt idx="3">
                  <c:v>2026</c:v>
                </c:pt>
                <c:pt idx="4">
                  <c:v>2027</c:v>
                </c:pt>
                <c:pt idx="5">
                  <c:v>2028</c:v>
                </c:pt>
              </c:numCache>
            </c:numRef>
          </c:cat>
          <c:val>
            <c:numRef>
              <c:f>Sheet1!$D$2:$D$7</c:f>
              <c:numCache>
                <c:formatCode>0%</c:formatCode>
                <c:ptCount val="6"/>
                <c:pt idx="0">
                  <c:v>3.1827783756977708E-2</c:v>
                </c:pt>
                <c:pt idx="1">
                  <c:v>0.14421672100798061</c:v>
                </c:pt>
                <c:pt idx="2">
                  <c:v>0.26842753094964844</c:v>
                </c:pt>
                <c:pt idx="3">
                  <c:v>0.45083112635574524</c:v>
                </c:pt>
                <c:pt idx="4">
                  <c:v>0.6434718356127882</c:v>
                </c:pt>
                <c:pt idx="5">
                  <c:v>0.79706805238787803</c:v>
                </c:pt>
              </c:numCache>
            </c:numRef>
          </c:val>
          <c:smooth val="0"/>
          <c:extLst>
            <c:ext xmlns:c16="http://schemas.microsoft.com/office/drawing/2014/chart" uri="{C3380CC4-5D6E-409C-BE32-E72D297353CC}">
              <c16:uniqueId val="{00000002-C7B8-4440-B306-0BE722C7E4E5}"/>
            </c:ext>
          </c:extLst>
        </c:ser>
        <c:dLbls>
          <c:showLegendKey val="0"/>
          <c:showVal val="0"/>
          <c:showCatName val="0"/>
          <c:showSerName val="0"/>
          <c:showPercent val="0"/>
          <c:showBubbleSize val="0"/>
        </c:dLbls>
        <c:smooth val="0"/>
        <c:axId val="347378719"/>
        <c:axId val="347391199"/>
      </c:lineChart>
      <c:catAx>
        <c:axId val="34737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391199"/>
        <c:crosses val="autoZero"/>
        <c:auto val="1"/>
        <c:lblAlgn val="ctr"/>
        <c:lblOffset val="100"/>
        <c:noMultiLvlLbl val="0"/>
      </c:catAx>
      <c:valAx>
        <c:axId val="3473911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378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High</c:v>
                </c:pt>
              </c:strCache>
            </c:strRef>
          </c:tx>
          <c:spPr>
            <a:ln w="12700" cap="rnd">
              <a:solidFill>
                <a:schemeClr val="tx2"/>
              </a:solidFill>
              <a:prstDash val="dash"/>
              <a:round/>
            </a:ln>
            <a:effectLst/>
          </c:spPr>
          <c:marker>
            <c:symbol val="none"/>
          </c:marker>
          <c:cat>
            <c:numRef>
              <c:f>Sheet1!$A$2:$A$7</c:f>
              <c:numCache>
                <c:formatCode>General</c:formatCode>
                <c:ptCount val="6"/>
                <c:pt idx="0">
                  <c:v>2023</c:v>
                </c:pt>
                <c:pt idx="1">
                  <c:v>2024</c:v>
                </c:pt>
                <c:pt idx="2">
                  <c:v>2025</c:v>
                </c:pt>
                <c:pt idx="3">
                  <c:v>2026</c:v>
                </c:pt>
                <c:pt idx="4">
                  <c:v>2027</c:v>
                </c:pt>
                <c:pt idx="5">
                  <c:v>2028</c:v>
                </c:pt>
              </c:numCache>
            </c:numRef>
          </c:cat>
          <c:val>
            <c:numRef>
              <c:f>Sheet1!$B$2:$B$7</c:f>
              <c:numCache>
                <c:formatCode>0%</c:formatCode>
                <c:ptCount val="6"/>
                <c:pt idx="0">
                  <c:v>2.9582693176773159E-2</c:v>
                </c:pt>
                <c:pt idx="1">
                  <c:v>5.8854259153670381E-2</c:v>
                </c:pt>
                <c:pt idx="2">
                  <c:v>9.8868171860695228E-2</c:v>
                </c:pt>
                <c:pt idx="3">
                  <c:v>0.1956204837676089</c:v>
                </c:pt>
                <c:pt idx="4">
                  <c:v>0.2833572748639327</c:v>
                </c:pt>
                <c:pt idx="5">
                  <c:v>0.41601609025941366</c:v>
                </c:pt>
              </c:numCache>
            </c:numRef>
          </c:val>
          <c:smooth val="0"/>
          <c:extLst>
            <c:ext xmlns:c16="http://schemas.microsoft.com/office/drawing/2014/chart" uri="{C3380CC4-5D6E-409C-BE32-E72D297353CC}">
              <c16:uniqueId val="{00000000-3927-434F-9778-A25A2EA10DA5}"/>
            </c:ext>
          </c:extLst>
        </c:ser>
        <c:ser>
          <c:idx val="1"/>
          <c:order val="1"/>
          <c:tx>
            <c:strRef>
              <c:f>Sheet1!$C$1</c:f>
              <c:strCache>
                <c:ptCount val="1"/>
                <c:pt idx="0">
                  <c:v>Send</c:v>
                </c:pt>
              </c:strCache>
            </c:strRef>
          </c:tx>
          <c:spPr>
            <a:ln w="28575" cap="rnd">
              <a:solidFill>
                <a:schemeClr val="tx2"/>
              </a:solidFill>
              <a:round/>
            </a:ln>
            <a:effectLst/>
          </c:spPr>
          <c:marker>
            <c:symbol val="none"/>
          </c:marker>
          <c:cat>
            <c:numRef>
              <c:f>Sheet1!$A$2:$A$7</c:f>
              <c:numCache>
                <c:formatCode>General</c:formatCode>
                <c:ptCount val="6"/>
                <c:pt idx="0">
                  <c:v>2023</c:v>
                </c:pt>
                <c:pt idx="1">
                  <c:v>2024</c:v>
                </c:pt>
                <c:pt idx="2">
                  <c:v>2025</c:v>
                </c:pt>
                <c:pt idx="3">
                  <c:v>2026</c:v>
                </c:pt>
                <c:pt idx="4">
                  <c:v>2027</c:v>
                </c:pt>
                <c:pt idx="5">
                  <c:v>2028</c:v>
                </c:pt>
              </c:numCache>
            </c:numRef>
          </c:cat>
          <c:val>
            <c:numRef>
              <c:f>Sheet1!$C$2:$C$7</c:f>
              <c:numCache>
                <c:formatCode>0%</c:formatCode>
                <c:ptCount val="6"/>
                <c:pt idx="0">
                  <c:v>1.6156520445575646E-2</c:v>
                </c:pt>
                <c:pt idx="1">
                  <c:v>4.0739298794276207E-2</c:v>
                </c:pt>
                <c:pt idx="2">
                  <c:v>7.5534391004585255E-2</c:v>
                </c:pt>
                <c:pt idx="3">
                  <c:v>0.15565646712037218</c:v>
                </c:pt>
                <c:pt idx="4">
                  <c:v>0.23776526513216154</c:v>
                </c:pt>
                <c:pt idx="5">
                  <c:v>0.35331987295868889</c:v>
                </c:pt>
              </c:numCache>
            </c:numRef>
          </c:val>
          <c:smooth val="0"/>
          <c:extLst>
            <c:ext xmlns:c16="http://schemas.microsoft.com/office/drawing/2014/chart" uri="{C3380CC4-5D6E-409C-BE32-E72D297353CC}">
              <c16:uniqueId val="{00000001-3927-434F-9778-A25A2EA10DA5}"/>
            </c:ext>
          </c:extLst>
        </c:ser>
        <c:ser>
          <c:idx val="2"/>
          <c:order val="2"/>
          <c:tx>
            <c:strRef>
              <c:f>Sheet1!$D$1</c:f>
              <c:strCache>
                <c:ptCount val="1"/>
                <c:pt idx="0">
                  <c:v>Low</c:v>
                </c:pt>
              </c:strCache>
            </c:strRef>
          </c:tx>
          <c:spPr>
            <a:ln w="12700" cap="rnd">
              <a:solidFill>
                <a:schemeClr val="accent1"/>
              </a:solidFill>
              <a:prstDash val="dash"/>
              <a:round/>
            </a:ln>
            <a:effectLst/>
          </c:spPr>
          <c:marker>
            <c:symbol val="none"/>
          </c:marker>
          <c:cat>
            <c:numRef>
              <c:f>Sheet1!$A$2:$A$7</c:f>
              <c:numCache>
                <c:formatCode>General</c:formatCode>
                <c:ptCount val="6"/>
                <c:pt idx="0">
                  <c:v>2023</c:v>
                </c:pt>
                <c:pt idx="1">
                  <c:v>2024</c:v>
                </c:pt>
                <c:pt idx="2">
                  <c:v>2025</c:v>
                </c:pt>
                <c:pt idx="3">
                  <c:v>2026</c:v>
                </c:pt>
                <c:pt idx="4">
                  <c:v>2027</c:v>
                </c:pt>
                <c:pt idx="5">
                  <c:v>2028</c:v>
                </c:pt>
              </c:numCache>
            </c:numRef>
          </c:cat>
          <c:val>
            <c:numRef>
              <c:f>Sheet1!$D$2:$D$7</c:f>
              <c:numCache>
                <c:formatCode>0%</c:formatCode>
                <c:ptCount val="6"/>
                <c:pt idx="0">
                  <c:v>2.7303477143781323E-3</c:v>
                </c:pt>
                <c:pt idx="1">
                  <c:v>2.2624338434882034E-2</c:v>
                </c:pt>
                <c:pt idx="2">
                  <c:v>5.2200610148475282E-2</c:v>
                </c:pt>
                <c:pt idx="3">
                  <c:v>0.11569245047313545</c:v>
                </c:pt>
                <c:pt idx="4">
                  <c:v>0.19217325540039037</c:v>
                </c:pt>
                <c:pt idx="5">
                  <c:v>0.29062365565796411</c:v>
                </c:pt>
              </c:numCache>
            </c:numRef>
          </c:val>
          <c:smooth val="0"/>
          <c:extLst>
            <c:ext xmlns:c16="http://schemas.microsoft.com/office/drawing/2014/chart" uri="{C3380CC4-5D6E-409C-BE32-E72D297353CC}">
              <c16:uniqueId val="{00000002-3927-434F-9778-A25A2EA10DA5}"/>
            </c:ext>
          </c:extLst>
        </c:ser>
        <c:dLbls>
          <c:showLegendKey val="0"/>
          <c:showVal val="0"/>
          <c:showCatName val="0"/>
          <c:showSerName val="0"/>
          <c:showPercent val="0"/>
          <c:showBubbleSize val="0"/>
        </c:dLbls>
        <c:smooth val="0"/>
        <c:axId val="347378719"/>
        <c:axId val="347391199"/>
      </c:lineChart>
      <c:catAx>
        <c:axId val="34737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391199"/>
        <c:crosses val="autoZero"/>
        <c:auto val="1"/>
        <c:lblAlgn val="ctr"/>
        <c:lblOffset val="100"/>
        <c:noMultiLvlLbl val="0"/>
      </c:catAx>
      <c:valAx>
        <c:axId val="3473911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47378719"/>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1980538606649084"/>
          <c:y val="0.12272998805256871"/>
          <c:w val="0.66110061267551923"/>
          <c:h val="0.8115591397849460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835C-6B47-BDFC-DD31E8F706BF}"/>
              </c:ext>
            </c:extLst>
          </c:dPt>
          <c:dPt>
            <c:idx val="1"/>
            <c:invertIfNegative val="0"/>
            <c:bubble3D val="0"/>
            <c:extLst>
              <c:ext xmlns:c16="http://schemas.microsoft.com/office/drawing/2014/chart" uri="{C3380CC4-5D6E-409C-BE32-E72D297353CC}">
                <c16:uniqueId val="{00000001-835C-6B47-BDFC-DD31E8F706BF}"/>
              </c:ext>
            </c:extLst>
          </c:dPt>
          <c:dPt>
            <c:idx val="2"/>
            <c:invertIfNegative val="0"/>
            <c:bubble3D val="0"/>
            <c:extLst>
              <c:ext xmlns:c16="http://schemas.microsoft.com/office/drawing/2014/chart" uri="{C3380CC4-5D6E-409C-BE32-E72D297353CC}">
                <c16:uniqueId val="{00000002-835C-6B47-BDFC-DD31E8F706BF}"/>
              </c:ext>
            </c:extLst>
          </c:dPt>
          <c:dPt>
            <c:idx val="3"/>
            <c:invertIfNegative val="0"/>
            <c:bubble3D val="0"/>
            <c:extLst>
              <c:ext xmlns:c16="http://schemas.microsoft.com/office/drawing/2014/chart" uri="{C3380CC4-5D6E-409C-BE32-E72D297353CC}">
                <c16:uniqueId val="{00000003-835C-6B47-BDFC-DD31E8F706BF}"/>
              </c:ext>
            </c:extLst>
          </c:dPt>
          <c:dPt>
            <c:idx val="4"/>
            <c:invertIfNegative val="0"/>
            <c:bubble3D val="0"/>
            <c:extLst>
              <c:ext xmlns:c16="http://schemas.microsoft.com/office/drawing/2014/chart" uri="{C3380CC4-5D6E-409C-BE32-E72D297353CC}">
                <c16:uniqueId val="{00000004-835C-6B47-BDFC-DD31E8F706BF}"/>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Enhanced underbanked services</c:v>
                </c:pt>
                <c:pt idx="1">
                  <c:v>Increased fee revenue</c:v>
                </c:pt>
                <c:pt idx="2">
                  <c:v>Attracting next gen customers / deposits</c:v>
                </c:pt>
                <c:pt idx="3">
                  <c:v>Competing against non-bank PSPs</c:v>
                </c:pt>
                <c:pt idx="4">
                  <c:v>Competing against peer FIs</c:v>
                </c:pt>
                <c:pt idx="5">
                  <c:v>Better loyalty</c:v>
                </c:pt>
                <c:pt idx="6">
                  <c:v>Improved innovation</c:v>
                </c:pt>
              </c:strCache>
            </c:strRef>
          </c:cat>
          <c:val>
            <c:numRef>
              <c:f>Sheet1!$B$2:$B$8</c:f>
              <c:numCache>
                <c:formatCode>0.0</c:formatCode>
                <c:ptCount val="7"/>
                <c:pt idx="0">
                  <c:v>1.875</c:v>
                </c:pt>
                <c:pt idx="1">
                  <c:v>2.3125</c:v>
                </c:pt>
                <c:pt idx="2">
                  <c:v>2.375</c:v>
                </c:pt>
                <c:pt idx="3">
                  <c:v>2.4375</c:v>
                </c:pt>
                <c:pt idx="4">
                  <c:v>2.6875</c:v>
                </c:pt>
                <c:pt idx="5">
                  <c:v>2.0625</c:v>
                </c:pt>
                <c:pt idx="6">
                  <c:v>2.625</c:v>
                </c:pt>
              </c:numCache>
            </c:numRef>
          </c:val>
          <c:extLst>
            <c:ext xmlns:c16="http://schemas.microsoft.com/office/drawing/2014/chart" uri="{C3380CC4-5D6E-409C-BE32-E72D297353CC}">
              <c16:uniqueId val="{00000005-835C-6B47-BDFC-DD31E8F706BF}"/>
            </c:ext>
          </c:extLst>
        </c:ser>
        <c:dLbls>
          <c:showLegendKey val="0"/>
          <c:showVal val="0"/>
          <c:showCatName val="0"/>
          <c:showSerName val="0"/>
          <c:showPercent val="0"/>
          <c:showBubbleSize val="0"/>
        </c:dLbls>
        <c:gapWidth val="130"/>
        <c:axId val="1258514416"/>
        <c:axId val="1258515376"/>
      </c:barChart>
      <c:catAx>
        <c:axId val="1258514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8515376"/>
        <c:crosses val="autoZero"/>
        <c:auto val="1"/>
        <c:lblAlgn val="ctr"/>
        <c:lblOffset val="100"/>
        <c:noMultiLvlLbl val="0"/>
      </c:catAx>
      <c:valAx>
        <c:axId val="1258515376"/>
        <c:scaling>
          <c:orientation val="minMax"/>
        </c:scaling>
        <c:delete val="1"/>
        <c:axPos val="b"/>
        <c:numFmt formatCode="0.0" sourceLinked="1"/>
        <c:majorTickMark val="none"/>
        <c:minorTickMark val="none"/>
        <c:tickLblPos val="nextTo"/>
        <c:crossAx val="1258514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17C751-089A-AC4C-8913-227EFBA2AF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DE06B7-EDB9-804D-B088-28F6820632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EB5792-E6F4-6743-8B2D-C21CEE07006A}" type="datetimeFigureOut">
              <a:rPr lang="en-US" smtClean="0"/>
              <a:t>10/3/2024</a:t>
            </a:fld>
            <a:endParaRPr lang="en-US"/>
          </a:p>
        </p:txBody>
      </p:sp>
      <p:sp>
        <p:nvSpPr>
          <p:cNvPr id="4" name="Footer Placeholder 3">
            <a:extLst>
              <a:ext uri="{FF2B5EF4-FFF2-40B4-BE49-F238E27FC236}">
                <a16:creationId xmlns:a16="http://schemas.microsoft.com/office/drawing/2014/main" id="{9BE8CB21-2504-ED48-9439-98907146F4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573F88-EE64-2D4C-83B1-3A900C33C0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FCC94-6A78-984F-BAC3-000343D6B831}" type="slidenum">
              <a:rPr lang="en-US" smtClean="0"/>
              <a:t>‹#›</a:t>
            </a:fld>
            <a:endParaRPr lang="en-US"/>
          </a:p>
        </p:txBody>
      </p:sp>
    </p:spTree>
    <p:extLst>
      <p:ext uri="{BB962C8B-B14F-4D97-AF65-F5344CB8AC3E}">
        <p14:creationId xmlns:p14="http://schemas.microsoft.com/office/powerpoint/2010/main" val="61636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6A71A138-8497-4E84-8D64-765B2E671170}" type="datetimeFigureOut">
              <a:rPr lang="en-US" smtClean="0"/>
              <a:pPr/>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4186919C-84C9-4C31-B2A5-6411CC5E9B4E}" type="slidenum">
              <a:rPr lang="en-US" smtClean="0"/>
              <a:pPr/>
              <a:t>‹#›</a:t>
            </a:fld>
            <a:endParaRPr lang="en-US"/>
          </a:p>
        </p:txBody>
      </p:sp>
    </p:spTree>
    <p:extLst>
      <p:ext uri="{BB962C8B-B14F-4D97-AF65-F5344CB8AC3E}">
        <p14:creationId xmlns:p14="http://schemas.microsoft.com/office/powerpoint/2010/main" val="195895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D5EFC-CAE4-4809-98D0-824CD315DEAF}"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3825235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7987EB-0D13-41C7-BFD0-E29B35B3B393}" type="slidenum">
              <a:rPr lang="en-US" altLang="en-US" smtClean="0"/>
              <a:pPr>
                <a:defRPr/>
              </a:pPr>
              <a:t>12</a:t>
            </a:fld>
            <a:endParaRPr lang="en-US" altLang="en-US"/>
          </a:p>
        </p:txBody>
      </p:sp>
    </p:spTree>
    <p:extLst>
      <p:ext uri="{BB962C8B-B14F-4D97-AF65-F5344CB8AC3E}">
        <p14:creationId xmlns:p14="http://schemas.microsoft.com/office/powerpoint/2010/main" val="161850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1E2998A-61C8-AA98-A0FD-37DF54A893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D539D21-99F2-7CB9-A6EE-B7C0F98601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Regular"/>
            </a:endParaRPr>
          </a:p>
        </p:txBody>
      </p:sp>
      <p:sp>
        <p:nvSpPr>
          <p:cNvPr id="25604" name="Slide Number Placeholder 3">
            <a:extLst>
              <a:ext uri="{FF2B5EF4-FFF2-40B4-BE49-F238E27FC236}">
                <a16:creationId xmlns:a16="http://schemas.microsoft.com/office/drawing/2014/main" id="{5F29D73D-EF29-6BCE-3255-8213CF7607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C364000-A545-42BD-B1DD-F55138F33BB0}" type="slidenum">
              <a:rPr lang="en-US" altLang="en-US">
                <a:latin typeface="Arial Regular"/>
              </a:rPr>
              <a:pPr/>
              <a:t>15</a:t>
            </a:fld>
            <a:endParaRPr lang="en-US" altLang="en-US">
              <a:latin typeface="Arial Regular"/>
            </a:endParaRPr>
          </a:p>
        </p:txBody>
      </p:sp>
    </p:spTree>
    <p:extLst>
      <p:ext uri="{BB962C8B-B14F-4D97-AF65-F5344CB8AC3E}">
        <p14:creationId xmlns:p14="http://schemas.microsoft.com/office/powerpoint/2010/main" val="3302859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7987EB-0D13-41C7-BFD0-E29B35B3B393}" type="slidenum">
              <a:rPr lang="en-US" altLang="en-US" smtClean="0"/>
              <a:pPr>
                <a:defRPr/>
              </a:pPr>
              <a:t>18</a:t>
            </a:fld>
            <a:endParaRPr lang="en-US" altLang="en-US"/>
          </a:p>
        </p:txBody>
      </p:sp>
    </p:spTree>
    <p:extLst>
      <p:ext uri="{BB962C8B-B14F-4D97-AF65-F5344CB8AC3E}">
        <p14:creationId xmlns:p14="http://schemas.microsoft.com/office/powerpoint/2010/main" val="18689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7987EB-0D13-41C7-BFD0-E29B35B3B393}" type="slidenum">
              <a:rPr lang="en-US" altLang="en-US" smtClean="0"/>
              <a:pPr>
                <a:defRPr/>
              </a:pPr>
              <a:t>19</a:t>
            </a:fld>
            <a:endParaRPr lang="en-US" altLang="en-US"/>
          </a:p>
        </p:txBody>
      </p:sp>
    </p:spTree>
    <p:extLst>
      <p:ext uri="{BB962C8B-B14F-4D97-AF65-F5344CB8AC3E}">
        <p14:creationId xmlns:p14="http://schemas.microsoft.com/office/powerpoint/2010/main" val="2544936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7987EB-0D13-41C7-BFD0-E29B35B3B393}" type="slidenum">
              <a:rPr lang="en-US" altLang="en-US" smtClean="0"/>
              <a:pPr>
                <a:defRPr/>
              </a:pPr>
              <a:t>20</a:t>
            </a:fld>
            <a:endParaRPr lang="en-US" altLang="en-US"/>
          </a:p>
        </p:txBody>
      </p:sp>
    </p:spTree>
    <p:extLst>
      <p:ext uri="{BB962C8B-B14F-4D97-AF65-F5344CB8AC3E}">
        <p14:creationId xmlns:p14="http://schemas.microsoft.com/office/powerpoint/2010/main" val="1170528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7987EB-0D13-41C7-BFD0-E29B35B3B393}" type="slidenum">
              <a:rPr lang="en-US" altLang="en-US" smtClean="0"/>
              <a:pPr>
                <a:defRPr/>
              </a:pPr>
              <a:t>21</a:t>
            </a:fld>
            <a:endParaRPr lang="en-US" altLang="en-US"/>
          </a:p>
        </p:txBody>
      </p:sp>
    </p:spTree>
    <p:extLst>
      <p:ext uri="{BB962C8B-B14F-4D97-AF65-F5344CB8AC3E}">
        <p14:creationId xmlns:p14="http://schemas.microsoft.com/office/powerpoint/2010/main" val="171969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7987EB-0D13-41C7-BFD0-E29B35B3B393}" type="slidenum">
              <a:rPr lang="en-US" altLang="en-US" smtClean="0"/>
              <a:pPr>
                <a:defRPr/>
              </a:pPr>
              <a:t>3</a:t>
            </a:fld>
            <a:endParaRPr lang="en-US" altLang="en-US"/>
          </a:p>
        </p:txBody>
      </p:sp>
    </p:spTree>
    <p:extLst>
      <p:ext uri="{BB962C8B-B14F-4D97-AF65-F5344CB8AC3E}">
        <p14:creationId xmlns:p14="http://schemas.microsoft.com/office/powerpoint/2010/main" val="238000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548842C-90F0-D9AC-2746-E4FCA25E1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B2B809A-CB4C-A9D0-70BE-F5B9AFEF0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457200" rtl="0" eaLnBrk="1" fontAlgn="base" latinLnBrk="0" hangingPunct="1">
              <a:lnSpc>
                <a:spcPct val="100000"/>
              </a:lnSpc>
              <a:spcBef>
                <a:spcPct val="0"/>
              </a:spcBef>
              <a:spcAft>
                <a:spcPct val="0"/>
              </a:spcAft>
              <a:buClrTx/>
              <a:buSzTx/>
              <a:buFontTx/>
              <a:buChar char="-"/>
              <a:tabLst/>
              <a:defRPr/>
            </a:pPr>
            <a:endParaRPr lang="en-US" altLang="en-US">
              <a:latin typeface="Arial Regular"/>
            </a:endParaRPr>
          </a:p>
          <a:p>
            <a:pPr marL="171450" indent="-171450" eaLnBrk="1" hangingPunct="1">
              <a:spcBef>
                <a:spcPct val="0"/>
              </a:spcBef>
              <a:buFontTx/>
              <a:buChar char="-"/>
            </a:pPr>
            <a:endParaRPr lang="en-US" altLang="en-US">
              <a:latin typeface="Arial Regular"/>
            </a:endParaRPr>
          </a:p>
        </p:txBody>
      </p:sp>
      <p:sp>
        <p:nvSpPr>
          <p:cNvPr id="27652" name="Slide Number Placeholder 3">
            <a:extLst>
              <a:ext uri="{FF2B5EF4-FFF2-40B4-BE49-F238E27FC236}">
                <a16:creationId xmlns:a16="http://schemas.microsoft.com/office/drawing/2014/main" id="{C1EBEE38-1596-37DA-F845-B5AC676C1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1F82076-52FB-4CEA-BE4E-0EDC3B577C4D}" type="slidenum">
              <a:rPr lang="en-US" altLang="en-US">
                <a:latin typeface="Arial Regular"/>
              </a:rPr>
              <a:pPr/>
              <a:t>4</a:t>
            </a:fld>
            <a:endParaRPr lang="en-US" altLang="en-US">
              <a:latin typeface="Arial Regular"/>
            </a:endParaRPr>
          </a:p>
        </p:txBody>
      </p:sp>
    </p:spTree>
    <p:extLst>
      <p:ext uri="{BB962C8B-B14F-4D97-AF65-F5344CB8AC3E}">
        <p14:creationId xmlns:p14="http://schemas.microsoft.com/office/powerpoint/2010/main" val="263173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A7EDC53-E1A9-D2F6-3E26-771A323C3B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F79AA80-94CF-EBEE-56BC-94A7B57B32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Regular"/>
            </a:endParaRPr>
          </a:p>
        </p:txBody>
      </p:sp>
      <p:sp>
        <p:nvSpPr>
          <p:cNvPr id="29700" name="Slide Number Placeholder 3">
            <a:extLst>
              <a:ext uri="{FF2B5EF4-FFF2-40B4-BE49-F238E27FC236}">
                <a16:creationId xmlns:a16="http://schemas.microsoft.com/office/drawing/2014/main" id="{9A89E9E9-4797-C58A-C234-B1BF49AC3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1B6CDEC-E8DC-4A32-9451-D6741681C92A}" type="slidenum">
              <a:rPr lang="en-US" altLang="en-US">
                <a:latin typeface="Arial Regular"/>
              </a:rPr>
              <a:pPr/>
              <a:t>5</a:t>
            </a:fld>
            <a:endParaRPr lang="en-US" altLang="en-US">
              <a:latin typeface="Arial Regular"/>
            </a:endParaRPr>
          </a:p>
        </p:txBody>
      </p:sp>
    </p:spTree>
    <p:extLst>
      <p:ext uri="{BB962C8B-B14F-4D97-AF65-F5344CB8AC3E}">
        <p14:creationId xmlns:p14="http://schemas.microsoft.com/office/powerpoint/2010/main" val="279276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548842C-90F0-D9AC-2746-E4FCA25E1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B2B809A-CB4C-A9D0-70BE-F5B9AFEF0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Regular"/>
            </a:endParaRPr>
          </a:p>
        </p:txBody>
      </p:sp>
      <p:sp>
        <p:nvSpPr>
          <p:cNvPr id="27652" name="Slide Number Placeholder 3">
            <a:extLst>
              <a:ext uri="{FF2B5EF4-FFF2-40B4-BE49-F238E27FC236}">
                <a16:creationId xmlns:a16="http://schemas.microsoft.com/office/drawing/2014/main" id="{C1EBEE38-1596-37DA-F845-B5AC676C1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1F82076-52FB-4CEA-BE4E-0EDC3B577C4D}" type="slidenum">
              <a:rPr lang="en-US" altLang="en-US">
                <a:latin typeface="Arial Regular"/>
              </a:rPr>
              <a:pPr/>
              <a:t>6</a:t>
            </a:fld>
            <a:endParaRPr lang="en-US" altLang="en-US">
              <a:latin typeface="Arial Regular"/>
            </a:endParaRPr>
          </a:p>
        </p:txBody>
      </p:sp>
    </p:spTree>
    <p:extLst>
      <p:ext uri="{BB962C8B-B14F-4D97-AF65-F5344CB8AC3E}">
        <p14:creationId xmlns:p14="http://schemas.microsoft.com/office/powerpoint/2010/main" val="223006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548842C-90F0-D9AC-2746-E4FCA25E1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B2B809A-CB4C-A9D0-70BE-F5B9AFEF03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Regular"/>
            </a:endParaRPr>
          </a:p>
        </p:txBody>
      </p:sp>
      <p:sp>
        <p:nvSpPr>
          <p:cNvPr id="27652" name="Slide Number Placeholder 3">
            <a:extLst>
              <a:ext uri="{FF2B5EF4-FFF2-40B4-BE49-F238E27FC236}">
                <a16:creationId xmlns:a16="http://schemas.microsoft.com/office/drawing/2014/main" id="{C1EBEE38-1596-37DA-F845-B5AC676C1C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1F82076-52FB-4CEA-BE4E-0EDC3B577C4D}" type="slidenum">
              <a:rPr lang="en-US" altLang="en-US">
                <a:latin typeface="Arial Regular"/>
              </a:rPr>
              <a:pPr/>
              <a:t>7</a:t>
            </a:fld>
            <a:endParaRPr lang="en-US" altLang="en-US">
              <a:latin typeface="Arial Regular"/>
            </a:endParaRPr>
          </a:p>
        </p:txBody>
      </p:sp>
    </p:spTree>
    <p:extLst>
      <p:ext uri="{BB962C8B-B14F-4D97-AF65-F5344CB8AC3E}">
        <p14:creationId xmlns:p14="http://schemas.microsoft.com/office/powerpoint/2010/main" val="402046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7987EB-0D13-41C7-BFD0-E29B35B3B393}" type="slidenum">
              <a:rPr lang="en-US" altLang="en-US" smtClean="0"/>
              <a:pPr>
                <a:defRPr/>
              </a:pPr>
              <a:t>8</a:t>
            </a:fld>
            <a:endParaRPr lang="en-US" altLang="en-US"/>
          </a:p>
        </p:txBody>
      </p:sp>
    </p:spTree>
    <p:extLst>
      <p:ext uri="{BB962C8B-B14F-4D97-AF65-F5344CB8AC3E}">
        <p14:creationId xmlns:p14="http://schemas.microsoft.com/office/powerpoint/2010/main" val="3987375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won’t be like pix who has POS upper right</a:t>
            </a:r>
          </a:p>
          <a:p>
            <a:endParaRPr lang="en-US"/>
          </a:p>
          <a:p>
            <a:r>
              <a:rPr lang="en-US"/>
              <a:t>B2B – seems like a pivotal use case.</a:t>
            </a:r>
          </a:p>
          <a:p>
            <a:endParaRPr lang="en-US"/>
          </a:p>
          <a:p>
            <a:r>
              <a:rPr lang="en-US"/>
              <a:t>RFP – bill payment is the natural fit – online banking bill pay is a natural precursor.  Niches where RFP could be exciting: utility bill payment.  Can also help to build a directory.  Verizon has 50-70M accounts.</a:t>
            </a:r>
          </a:p>
          <a:p>
            <a:endParaRPr lang="en-US"/>
          </a:p>
          <a:p>
            <a:r>
              <a:rPr lang="en-US"/>
              <a:t>Stores with a high ticket price like Lowes or HD.  Contractor service.</a:t>
            </a:r>
          </a:p>
          <a:p>
            <a:endParaRPr lang="en-US"/>
          </a:p>
          <a:p>
            <a:r>
              <a:rPr lang="en-US"/>
              <a:t>Healthcare like urgent care and dental.  They don’t want interchange.</a:t>
            </a:r>
          </a:p>
          <a:p>
            <a:endParaRPr lang="en-US"/>
          </a:p>
          <a:p>
            <a:r>
              <a:rPr lang="en-US"/>
              <a:t>Travel airlines and fees</a:t>
            </a:r>
          </a:p>
          <a:p>
            <a:endParaRPr lang="en-US"/>
          </a:p>
          <a:p>
            <a:r>
              <a:rPr lang="en-US"/>
              <a:t>HH and SMB payments… contractors and tradespeople don’t want to wait for their pay.</a:t>
            </a:r>
          </a:p>
          <a:p>
            <a:endParaRPr lang="en-US"/>
          </a:p>
          <a:p>
            <a:endParaRPr lang="en-US"/>
          </a:p>
        </p:txBody>
      </p:sp>
      <p:sp>
        <p:nvSpPr>
          <p:cNvPr id="4" name="Slide Number Placeholder 3"/>
          <p:cNvSpPr>
            <a:spLocks noGrp="1"/>
          </p:cNvSpPr>
          <p:nvPr>
            <p:ph type="sldNum" sz="quarter" idx="5"/>
          </p:nvPr>
        </p:nvSpPr>
        <p:spPr/>
        <p:txBody>
          <a:bodyPr/>
          <a:lstStyle/>
          <a:p>
            <a:fld id="{4186919C-84C9-4C31-B2A5-6411CC5E9B4E}" type="slidenum">
              <a:rPr lang="en-US" smtClean="0"/>
              <a:pPr/>
              <a:t>9</a:t>
            </a:fld>
            <a:endParaRPr lang="en-US"/>
          </a:p>
        </p:txBody>
      </p:sp>
    </p:spTree>
    <p:extLst>
      <p:ext uri="{BB962C8B-B14F-4D97-AF65-F5344CB8AC3E}">
        <p14:creationId xmlns:p14="http://schemas.microsoft.com/office/powerpoint/2010/main" val="577036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7987EB-0D13-41C7-BFD0-E29B35B3B393}" type="slidenum">
              <a:rPr lang="en-US" altLang="en-US" smtClean="0"/>
              <a:pPr>
                <a:defRPr/>
              </a:pPr>
              <a:t>10</a:t>
            </a:fld>
            <a:endParaRPr lang="en-US" altLang="en-US"/>
          </a:p>
        </p:txBody>
      </p:sp>
    </p:spTree>
    <p:extLst>
      <p:ext uri="{BB962C8B-B14F-4D97-AF65-F5344CB8AC3E}">
        <p14:creationId xmlns:p14="http://schemas.microsoft.com/office/powerpoint/2010/main" val="1453084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9A74F8-4F38-6448-B6F4-2E718CD4F3CE}"/>
              </a:ext>
            </a:extLst>
          </p:cNvPr>
          <p:cNvSpPr/>
          <p:nvPr userDrawn="1"/>
        </p:nvSpPr>
        <p:spPr>
          <a:xfrm>
            <a:off x="2108200" y="6406483"/>
            <a:ext cx="8253173" cy="288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prstClr val="white"/>
              </a:solidFill>
              <a:latin typeface="Arial Regular"/>
            </a:endParaRPr>
          </a:p>
        </p:txBody>
      </p:sp>
      <p:sp>
        <p:nvSpPr>
          <p:cNvPr id="9" name="Rectangle 8">
            <a:extLst>
              <a:ext uri="{FF2B5EF4-FFF2-40B4-BE49-F238E27FC236}">
                <a16:creationId xmlns:a16="http://schemas.microsoft.com/office/drawing/2014/main" id="{BE595E7B-EBFD-2349-909D-3939D17DC845}"/>
              </a:ext>
            </a:extLst>
          </p:cNvPr>
          <p:cNvSpPr/>
          <p:nvPr userDrawn="1"/>
        </p:nvSpPr>
        <p:spPr>
          <a:xfrm>
            <a:off x="10484726" y="6406483"/>
            <a:ext cx="1491412" cy="288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prstClr val="white"/>
              </a:solidFill>
              <a:latin typeface="Arial Regular"/>
            </a:endParaRPr>
          </a:p>
        </p:txBody>
      </p:sp>
      <p:sp>
        <p:nvSpPr>
          <p:cNvPr id="10" name="Slide Number Placeholder 5">
            <a:extLst>
              <a:ext uri="{FF2B5EF4-FFF2-40B4-BE49-F238E27FC236}">
                <a16:creationId xmlns:a16="http://schemas.microsoft.com/office/drawing/2014/main" id="{1E50192C-9837-9243-853E-23EF5CA0588D}"/>
              </a:ext>
            </a:extLst>
          </p:cNvPr>
          <p:cNvSpPr txBox="1">
            <a:spLocks/>
          </p:cNvSpPr>
          <p:nvPr userDrawn="1"/>
        </p:nvSpPr>
        <p:spPr>
          <a:xfrm>
            <a:off x="10484725" y="6364762"/>
            <a:ext cx="136806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93F2D-FE14-0344-8A94-B2DC19233419}" type="slidenum">
              <a:rPr lang="en-US" sz="900" b="0" i="0" smtClean="0">
                <a:solidFill>
                  <a:prstClr val="white"/>
                </a:solidFill>
                <a:latin typeface="Arial Regular"/>
                <a:cs typeface="Arial" panose="020B0604020202020204" pitchFamily="34" charset="0"/>
              </a:rPr>
              <a:pPr/>
              <a:t>‹#›</a:t>
            </a:fld>
            <a:endParaRPr lang="en-US" sz="900" b="0" i="0">
              <a:solidFill>
                <a:prstClr val="white"/>
              </a:solidFill>
              <a:latin typeface="Arial Regular"/>
              <a:cs typeface="Arial" panose="020B0604020202020204" pitchFamily="34" charset="0"/>
            </a:endParaRPr>
          </a:p>
        </p:txBody>
      </p:sp>
      <p:sp>
        <p:nvSpPr>
          <p:cNvPr id="11" name="Footer Placeholder 4">
            <a:extLst>
              <a:ext uri="{FF2B5EF4-FFF2-40B4-BE49-F238E27FC236}">
                <a16:creationId xmlns:a16="http://schemas.microsoft.com/office/drawing/2014/main" id="{DB7B6326-B189-C041-894E-F121E8949CE4}"/>
              </a:ext>
            </a:extLst>
          </p:cNvPr>
          <p:cNvSpPr>
            <a:spLocks noGrp="1"/>
          </p:cNvSpPr>
          <p:nvPr>
            <p:ph type="ftr" sz="quarter" idx="3"/>
          </p:nvPr>
        </p:nvSpPr>
        <p:spPr>
          <a:xfrm>
            <a:off x="2226734" y="6406483"/>
            <a:ext cx="6286596" cy="288557"/>
          </a:xfrm>
          <a:prstGeom prst="rect">
            <a:avLst/>
          </a:prstGeom>
        </p:spPr>
        <p:txBody>
          <a:bodyPr vert="horz" lIns="0" tIns="0" rIns="91440" bIns="0" rtlCol="0" anchor="ctr"/>
          <a:lstStyle>
            <a:lvl1pPr algn="l">
              <a:defRPr sz="800" b="0" i="0">
                <a:solidFill>
                  <a:srgbClr val="FFFFFF"/>
                </a:solidFill>
                <a:latin typeface="Arial Regular"/>
                <a:cs typeface="Arial" panose="020B0604020202020204" pitchFamily="34" charset="0"/>
              </a:defRPr>
            </a:lvl1pPr>
          </a:lstStyle>
          <a:p>
            <a:r>
              <a:rPr lang="en-US"/>
              <a:t>© 2024 Faster Payments Council. Materials are not to be used without consent.</a:t>
            </a:r>
          </a:p>
        </p:txBody>
      </p:sp>
      <p:pic>
        <p:nvPicPr>
          <p:cNvPr id="13" name="Picture 12">
            <a:extLst>
              <a:ext uri="{FF2B5EF4-FFF2-40B4-BE49-F238E27FC236}">
                <a16:creationId xmlns:a16="http://schemas.microsoft.com/office/drawing/2014/main" id="{6A67B0A7-0459-9848-8814-64D3862885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 t="14684" r="3667" b="10753"/>
          <a:stretch/>
        </p:blipFill>
        <p:spPr>
          <a:xfrm>
            <a:off x="365404" y="6308086"/>
            <a:ext cx="1536483" cy="476646"/>
          </a:xfrm>
          <a:prstGeom prst="rect">
            <a:avLst/>
          </a:prstGeom>
        </p:spPr>
      </p:pic>
    </p:spTree>
    <p:extLst>
      <p:ext uri="{BB962C8B-B14F-4D97-AF65-F5344CB8AC3E}">
        <p14:creationId xmlns:p14="http://schemas.microsoft.com/office/powerpoint/2010/main" val="3417332173"/>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1832FF-49EF-C54C-B6A0-046D72A67D3C}"/>
              </a:ext>
            </a:extLst>
          </p:cNvPr>
          <p:cNvSpPr/>
          <p:nvPr userDrawn="1"/>
        </p:nvSpPr>
        <p:spPr>
          <a:xfrm>
            <a:off x="0" y="1"/>
            <a:ext cx="12192000" cy="1215667"/>
          </a:xfrm>
          <a:prstGeom prst="rect">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15" name="Rectangle 14">
            <a:extLst>
              <a:ext uri="{FF2B5EF4-FFF2-40B4-BE49-F238E27FC236}">
                <a16:creationId xmlns:a16="http://schemas.microsoft.com/office/drawing/2014/main" id="{D16AA19E-218D-F74F-9BCC-485DE7646562}"/>
              </a:ext>
            </a:extLst>
          </p:cNvPr>
          <p:cNvSpPr/>
          <p:nvPr userDrawn="1"/>
        </p:nvSpPr>
        <p:spPr>
          <a:xfrm>
            <a:off x="2108200" y="6406483"/>
            <a:ext cx="8253173" cy="288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prstClr val="white"/>
              </a:solidFill>
              <a:latin typeface="Arial Regular"/>
            </a:endParaRPr>
          </a:p>
        </p:txBody>
      </p:sp>
      <p:sp>
        <p:nvSpPr>
          <p:cNvPr id="16" name="Rectangle 15">
            <a:extLst>
              <a:ext uri="{FF2B5EF4-FFF2-40B4-BE49-F238E27FC236}">
                <a16:creationId xmlns:a16="http://schemas.microsoft.com/office/drawing/2014/main" id="{80202027-D4E2-A140-91A1-E2BDD94798FA}"/>
              </a:ext>
            </a:extLst>
          </p:cNvPr>
          <p:cNvSpPr/>
          <p:nvPr userDrawn="1"/>
        </p:nvSpPr>
        <p:spPr>
          <a:xfrm>
            <a:off x="10484726" y="6406483"/>
            <a:ext cx="1491412" cy="288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prstClr val="white"/>
              </a:solidFill>
              <a:latin typeface="Arial Regular"/>
            </a:endParaRPr>
          </a:p>
        </p:txBody>
      </p:sp>
      <p:sp>
        <p:nvSpPr>
          <p:cNvPr id="17" name="Slide Number Placeholder 5">
            <a:extLst>
              <a:ext uri="{FF2B5EF4-FFF2-40B4-BE49-F238E27FC236}">
                <a16:creationId xmlns:a16="http://schemas.microsoft.com/office/drawing/2014/main" id="{A55F56EA-BDF8-1043-9300-DF19B2A932C2}"/>
              </a:ext>
            </a:extLst>
          </p:cNvPr>
          <p:cNvSpPr txBox="1">
            <a:spLocks/>
          </p:cNvSpPr>
          <p:nvPr userDrawn="1"/>
        </p:nvSpPr>
        <p:spPr>
          <a:xfrm>
            <a:off x="10484725" y="6364762"/>
            <a:ext cx="136806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93F2D-FE14-0344-8A94-B2DC19233419}" type="slidenum">
              <a:rPr lang="en-US" sz="900" b="0" i="0" smtClean="0">
                <a:solidFill>
                  <a:prstClr val="white"/>
                </a:solidFill>
                <a:latin typeface="Arial Regular"/>
                <a:cs typeface="Arial" panose="020B0604020202020204" pitchFamily="34" charset="0"/>
              </a:rPr>
              <a:pPr/>
              <a:t>‹#›</a:t>
            </a:fld>
            <a:endParaRPr lang="en-US" sz="900" b="0" i="0">
              <a:solidFill>
                <a:prstClr val="white"/>
              </a:solidFill>
              <a:latin typeface="Arial Regular"/>
              <a:cs typeface="Arial" panose="020B0604020202020204" pitchFamily="34" charset="0"/>
            </a:endParaRPr>
          </a:p>
        </p:txBody>
      </p:sp>
      <p:sp>
        <p:nvSpPr>
          <p:cNvPr id="18" name="Footer Placeholder 4">
            <a:extLst>
              <a:ext uri="{FF2B5EF4-FFF2-40B4-BE49-F238E27FC236}">
                <a16:creationId xmlns:a16="http://schemas.microsoft.com/office/drawing/2014/main" id="{EECA6644-071C-7244-B493-AEBF5E85144D}"/>
              </a:ext>
            </a:extLst>
          </p:cNvPr>
          <p:cNvSpPr>
            <a:spLocks noGrp="1"/>
          </p:cNvSpPr>
          <p:nvPr>
            <p:ph type="ftr" sz="quarter" idx="3"/>
          </p:nvPr>
        </p:nvSpPr>
        <p:spPr>
          <a:xfrm>
            <a:off x="2226734" y="6406483"/>
            <a:ext cx="3869266" cy="288557"/>
          </a:xfrm>
          <a:prstGeom prst="rect">
            <a:avLst/>
          </a:prstGeom>
        </p:spPr>
        <p:txBody>
          <a:bodyPr vert="horz" lIns="0" tIns="0" rIns="91440" bIns="0" rtlCol="0" anchor="ctr"/>
          <a:lstStyle>
            <a:lvl1pPr algn="l">
              <a:defRPr sz="800" b="0" i="0">
                <a:solidFill>
                  <a:srgbClr val="FFFFFF"/>
                </a:solidFill>
                <a:latin typeface="Arial Regular"/>
                <a:cs typeface="Arial" panose="020B0604020202020204" pitchFamily="34" charset="0"/>
              </a:defRPr>
            </a:lvl1pPr>
          </a:lstStyle>
          <a:p>
            <a:r>
              <a:rPr lang="en-US"/>
              <a:t>© 2024 Faster Payments Council. Materials are not to be used without consent.</a:t>
            </a:r>
          </a:p>
        </p:txBody>
      </p:sp>
      <p:pic>
        <p:nvPicPr>
          <p:cNvPr id="19" name="Picture 18">
            <a:extLst>
              <a:ext uri="{FF2B5EF4-FFF2-40B4-BE49-F238E27FC236}">
                <a16:creationId xmlns:a16="http://schemas.microsoft.com/office/drawing/2014/main" id="{C3E7C17A-A51E-5D43-BC33-84E61F9DB1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 t="14684" r="3667" b="10753"/>
          <a:stretch/>
        </p:blipFill>
        <p:spPr>
          <a:xfrm>
            <a:off x="365404" y="6308086"/>
            <a:ext cx="1536483" cy="476646"/>
          </a:xfrm>
          <a:prstGeom prst="rect">
            <a:avLst/>
          </a:prstGeom>
        </p:spPr>
      </p:pic>
    </p:spTree>
    <p:extLst>
      <p:ext uri="{BB962C8B-B14F-4D97-AF65-F5344CB8AC3E}">
        <p14:creationId xmlns:p14="http://schemas.microsoft.com/office/powerpoint/2010/main" val="378346307"/>
      </p:ext>
    </p:extLst>
  </p:cSld>
  <p:clrMapOvr>
    <a:masterClrMapping/>
  </p:clrMapOvr>
  <p:hf hdr="0" dt="0"/>
  <p:extLst>
    <p:ext uri="{DCECCB84-F9BA-43D5-87BE-67443E8EF086}">
      <p15:sldGuideLst xmlns:p15="http://schemas.microsoft.com/office/powerpoint/2012/main">
        <p15:guide id="2" pos="3840" userDrawn="1">
          <p15:clr>
            <a:srgbClr val="FBAE40"/>
          </p15:clr>
        </p15:guide>
        <p15:guide id="3" pos="3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FE07D0-F924-574B-A595-00D62A3BA3ED}"/>
              </a:ext>
            </a:extLst>
          </p:cNvPr>
          <p:cNvSpPr/>
          <p:nvPr userDrawn="1"/>
        </p:nvSpPr>
        <p:spPr>
          <a:xfrm>
            <a:off x="2108200" y="6406483"/>
            <a:ext cx="8253173" cy="288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prstClr val="white"/>
              </a:solidFill>
              <a:latin typeface="Arial Regular"/>
            </a:endParaRPr>
          </a:p>
        </p:txBody>
      </p:sp>
      <p:sp>
        <p:nvSpPr>
          <p:cNvPr id="11" name="Rectangle 10">
            <a:extLst>
              <a:ext uri="{FF2B5EF4-FFF2-40B4-BE49-F238E27FC236}">
                <a16:creationId xmlns:a16="http://schemas.microsoft.com/office/drawing/2014/main" id="{3B8C6371-96F7-DF4A-B75A-BF7921B66507}"/>
              </a:ext>
            </a:extLst>
          </p:cNvPr>
          <p:cNvSpPr/>
          <p:nvPr userDrawn="1"/>
        </p:nvSpPr>
        <p:spPr>
          <a:xfrm>
            <a:off x="10484726" y="6406483"/>
            <a:ext cx="1491412" cy="28855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prstClr val="white"/>
              </a:solidFill>
              <a:latin typeface="Arial Regular"/>
            </a:endParaRPr>
          </a:p>
        </p:txBody>
      </p:sp>
      <p:sp>
        <p:nvSpPr>
          <p:cNvPr id="12" name="Slide Number Placeholder 5">
            <a:extLst>
              <a:ext uri="{FF2B5EF4-FFF2-40B4-BE49-F238E27FC236}">
                <a16:creationId xmlns:a16="http://schemas.microsoft.com/office/drawing/2014/main" id="{D89F498A-5BF1-8941-B804-3B83368C440B}"/>
              </a:ext>
            </a:extLst>
          </p:cNvPr>
          <p:cNvSpPr txBox="1">
            <a:spLocks/>
          </p:cNvSpPr>
          <p:nvPr userDrawn="1"/>
        </p:nvSpPr>
        <p:spPr>
          <a:xfrm>
            <a:off x="10484725" y="6364762"/>
            <a:ext cx="1368063"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93F2D-FE14-0344-8A94-B2DC19233419}" type="slidenum">
              <a:rPr lang="en-US" sz="900" b="0" i="0" smtClean="0">
                <a:solidFill>
                  <a:prstClr val="white"/>
                </a:solidFill>
                <a:latin typeface="Arial Regular"/>
                <a:cs typeface="Arial" panose="020B0604020202020204" pitchFamily="34" charset="0"/>
              </a:rPr>
              <a:pPr/>
              <a:t>‹#›</a:t>
            </a:fld>
            <a:endParaRPr lang="en-US" sz="900" b="0" i="0">
              <a:solidFill>
                <a:prstClr val="white"/>
              </a:solidFill>
              <a:latin typeface="Arial Regular"/>
              <a:cs typeface="Arial" panose="020B0604020202020204" pitchFamily="34" charset="0"/>
            </a:endParaRPr>
          </a:p>
        </p:txBody>
      </p:sp>
      <p:sp>
        <p:nvSpPr>
          <p:cNvPr id="13" name="Footer Placeholder 4">
            <a:extLst>
              <a:ext uri="{FF2B5EF4-FFF2-40B4-BE49-F238E27FC236}">
                <a16:creationId xmlns:a16="http://schemas.microsoft.com/office/drawing/2014/main" id="{B592B11D-793F-E248-834E-100B7D1B99B4}"/>
              </a:ext>
            </a:extLst>
          </p:cNvPr>
          <p:cNvSpPr>
            <a:spLocks noGrp="1"/>
          </p:cNvSpPr>
          <p:nvPr>
            <p:ph type="ftr" sz="quarter" idx="3"/>
          </p:nvPr>
        </p:nvSpPr>
        <p:spPr>
          <a:xfrm>
            <a:off x="2226734" y="6406483"/>
            <a:ext cx="6286596" cy="288557"/>
          </a:xfrm>
          <a:prstGeom prst="rect">
            <a:avLst/>
          </a:prstGeom>
        </p:spPr>
        <p:txBody>
          <a:bodyPr vert="horz" lIns="0" tIns="0" rIns="91440" bIns="0" rtlCol="0" anchor="ctr"/>
          <a:lstStyle>
            <a:lvl1pPr algn="l">
              <a:defRPr sz="800" b="0" i="0">
                <a:solidFill>
                  <a:srgbClr val="FFFFFF"/>
                </a:solidFill>
                <a:latin typeface="Arial Regular"/>
                <a:cs typeface="Arial" panose="020B0604020202020204" pitchFamily="34" charset="0"/>
              </a:defRPr>
            </a:lvl1pPr>
          </a:lstStyle>
          <a:p>
            <a:r>
              <a:rPr lang="en-US"/>
              <a:t>© 2024 Faster Payments Council. Materials are not to be used without consent.</a:t>
            </a:r>
          </a:p>
        </p:txBody>
      </p:sp>
      <p:pic>
        <p:nvPicPr>
          <p:cNvPr id="14" name="Picture 13">
            <a:extLst>
              <a:ext uri="{FF2B5EF4-FFF2-40B4-BE49-F238E27FC236}">
                <a16:creationId xmlns:a16="http://schemas.microsoft.com/office/drawing/2014/main" id="{1957DE19-A112-1040-9680-CEFC8C47E2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 t="14684" r="3667" b="10753"/>
          <a:stretch/>
        </p:blipFill>
        <p:spPr>
          <a:xfrm>
            <a:off x="365404" y="6308086"/>
            <a:ext cx="1536483" cy="476646"/>
          </a:xfrm>
          <a:prstGeom prst="rect">
            <a:avLst/>
          </a:prstGeom>
        </p:spPr>
      </p:pic>
    </p:spTree>
    <p:extLst>
      <p:ext uri="{BB962C8B-B14F-4D97-AF65-F5344CB8AC3E}">
        <p14:creationId xmlns:p14="http://schemas.microsoft.com/office/powerpoint/2010/main" val="777592714"/>
      </p:ext>
    </p:extLst>
  </p:cSld>
  <p:clrMapOvr>
    <a:masterClrMapping/>
  </p:clrMapOvr>
  <p:hf hdr="0" dt="0"/>
  <p:extLst>
    <p:ext uri="{DCECCB84-F9BA-43D5-87BE-67443E8EF086}">
      <p15:sldGuideLst xmlns:p15="http://schemas.microsoft.com/office/powerpoint/2012/main">
        <p15:guide id="1" pos="3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58655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45432" y="1727199"/>
            <a:ext cx="10852241" cy="4239491"/>
          </a:xfrm>
          <a:prstGeom prst="rect">
            <a:avLst/>
          </a:prstGeom>
        </p:spPr>
        <p:txBody>
          <a:bodyPr/>
          <a:lstStyle>
            <a:lvl1pPr>
              <a:defRPr b="0" i="0">
                <a:solidFill>
                  <a:schemeClr val="accent4">
                    <a:lumMod val="75000"/>
                  </a:schemeClr>
                </a:solidFill>
                <a:latin typeface="Arial Regular"/>
                <a:ea typeface="Arial Regular"/>
              </a:defRPr>
            </a:lvl1pPr>
            <a:lvl2pPr>
              <a:defRPr b="0" i="0">
                <a:solidFill>
                  <a:schemeClr val="accent4">
                    <a:lumMod val="75000"/>
                  </a:schemeClr>
                </a:solidFill>
                <a:latin typeface="Arial Regular"/>
                <a:ea typeface="Arial Regular"/>
              </a:defRPr>
            </a:lvl2pPr>
            <a:lvl3pPr>
              <a:defRPr b="0" i="0">
                <a:solidFill>
                  <a:schemeClr val="accent4">
                    <a:lumMod val="75000"/>
                  </a:schemeClr>
                </a:solidFill>
                <a:latin typeface="Arial Regular"/>
                <a:ea typeface="Arial Regular"/>
              </a:defRPr>
            </a:lvl3pPr>
            <a:lvl4pPr>
              <a:defRPr b="0" i="0">
                <a:solidFill>
                  <a:schemeClr val="accent4">
                    <a:lumMod val="75000"/>
                  </a:schemeClr>
                </a:solidFill>
                <a:latin typeface="Arial Regular"/>
                <a:ea typeface="Arial Regular"/>
              </a:defRPr>
            </a:lvl4pPr>
            <a:lvl5pPr>
              <a:defRPr b="0" i="0">
                <a:solidFill>
                  <a:schemeClr val="accent4">
                    <a:lumMod val="75000"/>
                  </a:schemeClr>
                </a:solidFill>
                <a:latin typeface="Arial Regular"/>
                <a:ea typeface="Arial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545432" y="433137"/>
            <a:ext cx="10842712" cy="673769"/>
          </a:xfrm>
          <a:prstGeom prst="rect">
            <a:avLst/>
          </a:prstGeom>
        </p:spPr>
        <p:txBody>
          <a:bodyPr/>
          <a:lstStyle>
            <a:lvl1pPr marL="0" indent="0">
              <a:buNone/>
              <a:defRPr sz="4400" b="0" i="0">
                <a:solidFill>
                  <a:srgbClr val="1D58A4"/>
                </a:solidFill>
                <a:latin typeface="Arial Regular"/>
                <a:ea typeface="Arial Regular"/>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27D263B9-4B61-6C12-BFA7-1E73259180C5}"/>
              </a:ext>
            </a:extLst>
          </p:cNvPr>
          <p:cNvSpPr>
            <a:spLocks noGrp="1"/>
          </p:cNvSpPr>
          <p:nvPr>
            <p:ph type="sldNum" sz="quarter" idx="12"/>
          </p:nvPr>
        </p:nvSpPr>
        <p:spPr>
          <a:xfrm>
            <a:off x="11615738" y="6400800"/>
            <a:ext cx="576262" cy="4572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0" i="0" smtClean="0">
                <a:solidFill>
                  <a:srgbClr val="1D58A4"/>
                </a:solidFill>
                <a:latin typeface="Arial Regular"/>
              </a:defRPr>
            </a:lvl1pPr>
          </a:lstStyle>
          <a:p>
            <a:pPr>
              <a:defRPr/>
            </a:pPr>
            <a:fld id="{762320B5-984C-495E-95FA-E9D60345001A}" type="slidenum">
              <a:rPr lang="en-US" altLang="en-US" smtClean="0"/>
              <a:pPr>
                <a:defRPr/>
              </a:pPr>
              <a:t>‹#›</a:t>
            </a:fld>
            <a:endParaRPr lang="en-US" altLang="en-US"/>
          </a:p>
        </p:txBody>
      </p:sp>
    </p:spTree>
    <p:extLst>
      <p:ext uri="{BB962C8B-B14F-4D97-AF65-F5344CB8AC3E}">
        <p14:creationId xmlns:p14="http://schemas.microsoft.com/office/powerpoint/2010/main" val="306512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Two Column Slid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45432" y="1727199"/>
            <a:ext cx="5227296" cy="4239491"/>
          </a:xfrm>
          <a:prstGeom prst="rect">
            <a:avLst/>
          </a:prstGeom>
        </p:spPr>
        <p:txBody>
          <a:bodyPr/>
          <a:lstStyle>
            <a:lvl1pPr>
              <a:defRPr b="0" i="0">
                <a:solidFill>
                  <a:schemeClr val="accent4">
                    <a:lumMod val="75000"/>
                  </a:schemeClr>
                </a:solidFill>
                <a:latin typeface="Arial Regular"/>
                <a:ea typeface="Arial Regular"/>
              </a:defRPr>
            </a:lvl1pPr>
            <a:lvl2pPr>
              <a:defRPr b="0" i="0">
                <a:solidFill>
                  <a:schemeClr val="accent4">
                    <a:lumMod val="75000"/>
                  </a:schemeClr>
                </a:solidFill>
                <a:latin typeface="Arial Regular"/>
                <a:ea typeface="Arial Regular"/>
              </a:defRPr>
            </a:lvl2pPr>
            <a:lvl3pPr>
              <a:defRPr b="0" i="0">
                <a:solidFill>
                  <a:schemeClr val="accent4">
                    <a:lumMod val="75000"/>
                  </a:schemeClr>
                </a:solidFill>
                <a:latin typeface="Arial Regular"/>
                <a:ea typeface="Arial Regular"/>
              </a:defRPr>
            </a:lvl3pPr>
            <a:lvl4pPr>
              <a:defRPr b="0" i="0">
                <a:solidFill>
                  <a:schemeClr val="accent4">
                    <a:lumMod val="75000"/>
                  </a:schemeClr>
                </a:solidFill>
                <a:latin typeface="Arial Regular"/>
                <a:ea typeface="Arial Regular"/>
              </a:defRPr>
            </a:lvl4pPr>
            <a:lvl5pPr>
              <a:defRPr b="0" i="0">
                <a:solidFill>
                  <a:schemeClr val="accent4">
                    <a:lumMod val="75000"/>
                  </a:schemeClr>
                </a:solidFill>
                <a:latin typeface="Arial Regular"/>
                <a:ea typeface="Arial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551698" y="433137"/>
            <a:ext cx="11094869" cy="668672"/>
          </a:xfrm>
          <a:prstGeom prst="rect">
            <a:avLst/>
          </a:prstGeom>
        </p:spPr>
        <p:txBody>
          <a:bodyPr/>
          <a:lstStyle>
            <a:lvl1pPr marL="0" indent="0">
              <a:buNone/>
              <a:defRPr sz="4400" b="0" i="0">
                <a:solidFill>
                  <a:srgbClr val="1D58A4"/>
                </a:solidFill>
                <a:latin typeface="Arial Regular"/>
                <a:ea typeface="Arial Regular"/>
              </a:defRPr>
            </a:lvl1pPr>
          </a:lstStyle>
          <a:p>
            <a:pPr lvl="0"/>
            <a:r>
              <a:rPr lang="en-US"/>
              <a:t>Click to edit Master text styles</a:t>
            </a:r>
          </a:p>
        </p:txBody>
      </p:sp>
      <p:sp>
        <p:nvSpPr>
          <p:cNvPr id="4" name="Text Placeholder 3"/>
          <p:cNvSpPr>
            <a:spLocks noGrp="1"/>
          </p:cNvSpPr>
          <p:nvPr>
            <p:ph type="body" sz="quarter" idx="12"/>
          </p:nvPr>
        </p:nvSpPr>
        <p:spPr>
          <a:xfrm>
            <a:off x="6280150" y="1727200"/>
            <a:ext cx="5366418" cy="4239490"/>
          </a:xfrm>
          <a:prstGeom prst="rect">
            <a:avLst/>
          </a:prstGeom>
        </p:spPr>
        <p:txBody>
          <a:bodyPr/>
          <a:lstStyle>
            <a:lvl1pPr>
              <a:defRPr b="0" i="0">
                <a:solidFill>
                  <a:schemeClr val="accent4">
                    <a:lumMod val="75000"/>
                  </a:schemeClr>
                </a:solidFill>
                <a:latin typeface="Arial Regular"/>
                <a:ea typeface="Arial Regular"/>
              </a:defRPr>
            </a:lvl1pPr>
            <a:lvl2pPr>
              <a:defRPr b="0" i="0">
                <a:solidFill>
                  <a:schemeClr val="accent4">
                    <a:lumMod val="75000"/>
                  </a:schemeClr>
                </a:solidFill>
                <a:latin typeface="Arial Regular"/>
                <a:ea typeface="Arial Regular"/>
              </a:defRPr>
            </a:lvl2pPr>
            <a:lvl3pPr>
              <a:defRPr b="0" i="0">
                <a:solidFill>
                  <a:schemeClr val="accent4">
                    <a:lumMod val="75000"/>
                  </a:schemeClr>
                </a:solidFill>
                <a:latin typeface="Arial Regular"/>
                <a:ea typeface="Arial Regular"/>
              </a:defRPr>
            </a:lvl3pPr>
            <a:lvl4pPr>
              <a:defRPr b="0" i="0">
                <a:solidFill>
                  <a:schemeClr val="accent4">
                    <a:lumMod val="75000"/>
                  </a:schemeClr>
                </a:solidFill>
                <a:latin typeface="Arial Regular"/>
                <a:ea typeface="Arial Regular"/>
              </a:defRPr>
            </a:lvl4pPr>
            <a:lvl5pPr>
              <a:defRPr b="0" i="0">
                <a:solidFill>
                  <a:schemeClr val="accent4">
                    <a:lumMod val="75000"/>
                  </a:schemeClr>
                </a:solidFill>
                <a:latin typeface="Arial Regular"/>
                <a:ea typeface="Arial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3DA0E307-3856-6D36-3F49-99AD780C55E1}"/>
              </a:ext>
            </a:extLst>
          </p:cNvPr>
          <p:cNvSpPr>
            <a:spLocks noGrp="1"/>
          </p:cNvSpPr>
          <p:nvPr>
            <p:ph type="sldNum" sz="quarter" idx="13"/>
          </p:nvPr>
        </p:nvSpPr>
        <p:spPr>
          <a:xfrm>
            <a:off x="11615738" y="6400800"/>
            <a:ext cx="576262" cy="4572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b="0" i="0" smtClean="0">
                <a:solidFill>
                  <a:srgbClr val="1D58A4"/>
                </a:solidFill>
                <a:latin typeface="Arial Regular"/>
              </a:defRPr>
            </a:lvl1pPr>
          </a:lstStyle>
          <a:p>
            <a:pPr>
              <a:defRPr/>
            </a:pPr>
            <a:fld id="{6DFB1BFE-7B8A-4AD9-B5FE-54151A748268}" type="slidenum">
              <a:rPr lang="en-US" altLang="en-US" smtClean="0"/>
              <a:pPr>
                <a:defRPr/>
              </a:pPr>
              <a:t>‹#›</a:t>
            </a:fld>
            <a:endParaRPr lang="en-US" altLang="en-US"/>
          </a:p>
        </p:txBody>
      </p:sp>
    </p:spTree>
    <p:extLst>
      <p:ext uri="{BB962C8B-B14F-4D97-AF65-F5344CB8AC3E}">
        <p14:creationId xmlns:p14="http://schemas.microsoft.com/office/powerpoint/2010/main" val="1383886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6175D3-EC6F-506A-1F14-B16F4F4C8C5B}"/>
              </a:ext>
            </a:extLst>
          </p:cNvPr>
          <p:cNvSpPr txBox="1"/>
          <p:nvPr userDrawn="1">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127456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Lst>
  <p:hf hdr="0" dt="0"/>
  <p:txStyles>
    <p:titleStyle>
      <a:lvl1pPr algn="ctr" defTabSz="914400" rtl="0" eaLnBrk="1" latinLnBrk="0" hangingPunct="1">
        <a:spcBef>
          <a:spcPct val="0"/>
        </a:spcBef>
        <a:buNone/>
        <a:defRPr sz="3200" b="1" kern="1200">
          <a:solidFill>
            <a:srgbClr val="464B5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8.svg"/><Relationship Id="rId7" Type="http://schemas.openxmlformats.org/officeDocument/2006/relationships/image" Target="../media/image15.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fedpaymentsimprovement.org/wp-content/uploads/042624-consumer-brief.pdf" TargetMode="External"/><Relationship Id="rId3" Type="http://schemas.openxmlformats.org/officeDocument/2006/relationships/hyperlink" Target="https://fasterpaymentscouncil.org/userfiles/2080/files/FIWG__Faster%20Payments%20and%20Financial%20Inclusion%20Survey%20Report2_06-06-2024%20Final.pdf" TargetMode="External"/><Relationship Id="rId7" Type="http://schemas.openxmlformats.org/officeDocument/2006/relationships/hyperlink" Target="https://fedpaymentsimprovement.org/wp-content/uploads/scams-information-sharing-industry-work-group-recommendations.pdf" TargetMode="External"/><Relationship Id="rId2" Type="http://schemas.openxmlformats.org/officeDocument/2006/relationships/hyperlink" Target="https://fasterpaymentscouncil.org/userfiles/2080/files/Barometer_Infographic_04-17-2023%20Final(1).pdf" TargetMode="External"/><Relationship Id="rId1" Type="http://schemas.openxmlformats.org/officeDocument/2006/relationships/slideLayout" Target="../slideLayouts/slideLayout5.xml"/><Relationship Id="rId6" Type="http://schemas.openxmlformats.org/officeDocument/2006/relationships/hyperlink" Target="https://fasterpaymentscouncil.org/userfiles/2080/files/Directory%20Models%20WP_International%20Best%20Practices_10-13-2022_Final.pdf" TargetMode="External"/><Relationship Id="rId11" Type="http://schemas.openxmlformats.org/officeDocument/2006/relationships/hyperlink" Target="https://fedpaymentsimprovement.org/strategic-initiatives/payments-security/fraudclassifier-model/" TargetMode="External"/><Relationship Id="rId5" Type="http://schemas.openxmlformats.org/officeDocument/2006/relationships/hyperlink" Target="https://fasterpaymentscouncil.org/userfiles/2080/files/FPC%20Fraud%20Bulletin_01_01-24-2024_Final.pdf" TargetMode="External"/><Relationship Id="rId10" Type="http://schemas.openxmlformats.org/officeDocument/2006/relationships/hyperlink" Target="https://fedpaymentsimprovement.org/strategic-initiatives/payments-security/scams/scamclassifier-model/#:~:text=The%20ScamClassifier%20model%20is%20a,scam%20reporting%2C%20detection%20and%20mitigation." TargetMode="External"/><Relationship Id="rId4" Type="http://schemas.openxmlformats.org/officeDocument/2006/relationships/hyperlink" Target="https://fasterpaymentscouncil.org/userfiles/2080/files/QR%20Codes_Last%20Mile%20at%20POS_04-19-2024_Final.pdf" TargetMode="External"/><Relationship Id="rId9" Type="http://schemas.openxmlformats.org/officeDocument/2006/relationships/hyperlink" Target="https://fedpaymentsimprovement.org/wp-content/uploads/043024-business-research-brief.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a:extLst>
              <a:ext uri="{FF2B5EF4-FFF2-40B4-BE49-F238E27FC236}">
                <a16:creationId xmlns:a16="http://schemas.microsoft.com/office/drawing/2014/main" id="{624FDA3F-8DB6-974A-8CEE-ED92E3358152}"/>
              </a:ext>
            </a:extLst>
          </p:cNvPr>
          <p:cNvPicPr>
            <a:picLocks noChangeAspect="1"/>
          </p:cNvPicPr>
          <p:nvPr/>
        </p:nvPicPr>
        <p:blipFill rotWithShape="1">
          <a:blip r:embed="rId3">
            <a:extLst>
              <a:ext uri="{28A0092B-C50C-407E-A947-70E740481C1C}">
                <a14:useLocalDpi xmlns:a14="http://schemas.microsoft.com/office/drawing/2010/main" val="0"/>
              </a:ext>
            </a:extLst>
          </a:blip>
          <a:srcRect l="920" t="6356" r="17746" b="21221"/>
          <a:stretch/>
        </p:blipFill>
        <p:spPr bwMode="auto">
          <a:xfrm>
            <a:off x="4512364" y="0"/>
            <a:ext cx="7679635" cy="449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F5ACF4E-F030-2941-B595-B6EB81BA7ADD}"/>
              </a:ext>
            </a:extLst>
          </p:cNvPr>
          <p:cNvSpPr/>
          <p:nvPr/>
        </p:nvSpPr>
        <p:spPr>
          <a:xfrm rot="16200000">
            <a:off x="6048597" y="-1647601"/>
            <a:ext cx="4495802" cy="7791002"/>
          </a:xfrm>
          <a:prstGeom prst="rect">
            <a:avLst/>
          </a:prstGeom>
          <a:gradFill>
            <a:gsLst>
              <a:gs pos="24000">
                <a:schemeClr val="bg1"/>
              </a:gs>
              <a:gs pos="93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DCED62-0877-404E-9FDE-6FD0D3769FDB}"/>
              </a:ext>
            </a:extLst>
          </p:cNvPr>
          <p:cNvSpPr/>
          <p:nvPr/>
        </p:nvSpPr>
        <p:spPr>
          <a:xfrm>
            <a:off x="0" y="4222978"/>
            <a:ext cx="12192000" cy="2634761"/>
          </a:xfrm>
          <a:prstGeom prst="rect">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pic>
        <p:nvPicPr>
          <p:cNvPr id="5" name="Picture 4">
            <a:extLst>
              <a:ext uri="{FF2B5EF4-FFF2-40B4-BE49-F238E27FC236}">
                <a16:creationId xmlns:a16="http://schemas.microsoft.com/office/drawing/2014/main" id="{FD238C12-C7AB-6448-B94C-B7F75AB0E9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2482" y="653687"/>
            <a:ext cx="2706488" cy="1028465"/>
          </a:xfrm>
          <a:prstGeom prst="rect">
            <a:avLst/>
          </a:prstGeom>
        </p:spPr>
      </p:pic>
      <p:sp>
        <p:nvSpPr>
          <p:cNvPr id="9" name="Footer Placeholder 4">
            <a:extLst>
              <a:ext uri="{FF2B5EF4-FFF2-40B4-BE49-F238E27FC236}">
                <a16:creationId xmlns:a16="http://schemas.microsoft.com/office/drawing/2014/main" id="{18C3C6E7-2E7F-F549-A67B-8D3713CEC68F}"/>
              </a:ext>
            </a:extLst>
          </p:cNvPr>
          <p:cNvSpPr txBox="1">
            <a:spLocks/>
          </p:cNvSpPr>
          <p:nvPr/>
        </p:nvSpPr>
        <p:spPr>
          <a:xfrm>
            <a:off x="3831025" y="6542132"/>
            <a:ext cx="4529951" cy="315608"/>
          </a:xfrm>
          <a:prstGeom prst="rect">
            <a:avLst/>
          </a:prstGeom>
        </p:spPr>
        <p:txBody>
          <a:bodyPr/>
          <a:lstStyle>
            <a:defPPr>
              <a:defRPr lang="en-US"/>
            </a:defPPr>
            <a:lvl1pPr marL="0" algn="l" defTabSz="914400" rtl="0" eaLnBrk="1" latinLnBrk="0" hangingPunct="1">
              <a:defRPr sz="900" kern="1200">
                <a:solidFill>
                  <a:srgbClr val="FFFFF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solidFill>
                  <a:srgbClr val="66CCFF"/>
                </a:solidFill>
                <a:latin typeface="Arial Regular"/>
              </a:rPr>
              <a:t>© 2024 U.S. Faster Payments Council. Materials are not to be used without consent.</a:t>
            </a:r>
          </a:p>
        </p:txBody>
      </p:sp>
      <p:sp>
        <p:nvSpPr>
          <p:cNvPr id="7" name="Title 1">
            <a:extLst>
              <a:ext uri="{FF2B5EF4-FFF2-40B4-BE49-F238E27FC236}">
                <a16:creationId xmlns:a16="http://schemas.microsoft.com/office/drawing/2014/main" id="{7B8E36E1-D8EB-7442-8D11-5F3737653EA7}"/>
              </a:ext>
            </a:extLst>
          </p:cNvPr>
          <p:cNvSpPr txBox="1">
            <a:spLocks/>
          </p:cNvSpPr>
          <p:nvPr/>
        </p:nvSpPr>
        <p:spPr bwMode="auto">
          <a:xfrm>
            <a:off x="609600" y="2388693"/>
            <a:ext cx="8990911" cy="10883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3200" b="1" kern="1200">
                <a:solidFill>
                  <a:srgbClr val="464B5F"/>
                </a:solidFill>
                <a:latin typeface="Arial" pitchFamily="34" charset="0"/>
                <a:ea typeface="+mj-ea"/>
                <a:cs typeface="Arial" pitchFamily="34" charset="0"/>
              </a:defRPr>
            </a:lvl1pPr>
          </a:lstStyle>
          <a:p>
            <a:pPr algn="l"/>
            <a:r>
              <a:rPr lang="en-US" altLang="en-US" sz="3600">
                <a:solidFill>
                  <a:srgbClr val="003896"/>
                </a:solidFill>
                <a:ea typeface="Source Sans Pro"/>
                <a:cs typeface="Open Sans"/>
              </a:rPr>
              <a:t>Instant Payments Adoption </a:t>
            </a:r>
          </a:p>
          <a:p>
            <a:pPr algn="l"/>
            <a:r>
              <a:rPr lang="en-US" altLang="en-US" sz="3600">
                <a:solidFill>
                  <a:srgbClr val="003896"/>
                </a:solidFill>
                <a:ea typeface="Source Sans Pro"/>
                <a:cs typeface="Open Sans"/>
              </a:rPr>
              <a:t>Outlook: </a:t>
            </a:r>
            <a:r>
              <a:rPr lang="en-US" altLang="en-US" sz="2000">
                <a:solidFill>
                  <a:srgbClr val="7AB800"/>
                </a:solidFill>
                <a:ea typeface="Source Sans Pro"/>
                <a:cs typeface="Open Sans"/>
              </a:rPr>
              <a:t>QUANTITATIVE SURVEY of </a:t>
            </a:r>
          </a:p>
          <a:p>
            <a:pPr algn="l"/>
            <a:r>
              <a:rPr lang="en-US" altLang="en-US" sz="2000">
                <a:solidFill>
                  <a:srgbClr val="7AB800"/>
                </a:solidFill>
                <a:ea typeface="Source Sans Pro"/>
                <a:cs typeface="Open Sans"/>
              </a:rPr>
              <a:t>U.S. Financial Institution Enablers</a:t>
            </a:r>
          </a:p>
        </p:txBody>
      </p:sp>
      <p:sp>
        <p:nvSpPr>
          <p:cNvPr id="12" name="Content Placeholder 2">
            <a:extLst>
              <a:ext uri="{FF2B5EF4-FFF2-40B4-BE49-F238E27FC236}">
                <a16:creationId xmlns:a16="http://schemas.microsoft.com/office/drawing/2014/main" id="{62050B12-3F50-E346-B2EE-7B32A407F669}"/>
              </a:ext>
            </a:extLst>
          </p:cNvPr>
          <p:cNvSpPr txBox="1">
            <a:spLocks/>
          </p:cNvSpPr>
          <p:nvPr/>
        </p:nvSpPr>
        <p:spPr bwMode="auto">
          <a:xfrm>
            <a:off x="511751" y="5241690"/>
            <a:ext cx="331927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pPr>
            <a:r>
              <a:rPr lang="en-US" altLang="en-US" sz="1600" spc="50">
                <a:solidFill>
                  <a:schemeClr val="bg1"/>
                </a:solidFill>
                <a:latin typeface="Arial Regular"/>
                <a:ea typeface="Source Sans Pro" panose="020B0503030403020204" pitchFamily="34" charset="0"/>
                <a:cs typeface="Open Sans" panose="020B0606030504020204" pitchFamily="34" charset="0"/>
              </a:rPr>
              <a:t>FasterPaymentsCouncil.org</a:t>
            </a:r>
          </a:p>
        </p:txBody>
      </p:sp>
    </p:spTree>
    <p:extLst>
      <p:ext uri="{BB962C8B-B14F-4D97-AF65-F5344CB8AC3E}">
        <p14:creationId xmlns:p14="http://schemas.microsoft.com/office/powerpoint/2010/main" val="180304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9997742-3808-ED49-946B-BD3D05CD13B4}"/>
              </a:ext>
            </a:extLst>
          </p:cNvPr>
          <p:cNvSpPr/>
          <p:nvPr/>
        </p:nvSpPr>
        <p:spPr>
          <a:xfrm>
            <a:off x="1" y="2891390"/>
            <a:ext cx="12191999" cy="2835888"/>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31748" name="Text Placeholder 4">
            <a:extLst>
              <a:ext uri="{FF2B5EF4-FFF2-40B4-BE49-F238E27FC236}">
                <a16:creationId xmlns:a16="http://schemas.microsoft.com/office/drawing/2014/main" id="{DE2929B2-3D5D-BB9F-2401-0BF9F6CE15DA}"/>
              </a:ext>
            </a:extLst>
          </p:cNvPr>
          <p:cNvSpPr>
            <a:spLocks noGrp="1"/>
          </p:cNvSpPr>
          <p:nvPr>
            <p:ph type="body" sz="quarter" idx="4294967295"/>
          </p:nvPr>
        </p:nvSpPr>
        <p:spPr bwMode="auto">
          <a:xfrm>
            <a:off x="589614" y="322978"/>
            <a:ext cx="10253011" cy="673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b="1">
                <a:solidFill>
                  <a:schemeClr val="bg1"/>
                </a:solidFill>
                <a:ea typeface="Source Sans Pro"/>
                <a:cs typeface="Source Sans Pro" panose="020B0503030403020204" pitchFamily="34" charset="0"/>
              </a:rPr>
              <a:t>Benefit insights: In respondents’ own words</a:t>
            </a:r>
          </a:p>
        </p:txBody>
      </p:sp>
      <p:sp>
        <p:nvSpPr>
          <p:cNvPr id="2" name="TextBox 1">
            <a:extLst>
              <a:ext uri="{FF2B5EF4-FFF2-40B4-BE49-F238E27FC236}">
                <a16:creationId xmlns:a16="http://schemas.microsoft.com/office/drawing/2014/main" id="{B4D8C883-4058-9807-7129-4392CEF42C0A}"/>
              </a:ext>
            </a:extLst>
          </p:cNvPr>
          <p:cNvSpPr txBox="1"/>
          <p:nvPr/>
        </p:nvSpPr>
        <p:spPr>
          <a:xfrm>
            <a:off x="0" y="5873459"/>
            <a:ext cx="12191999" cy="230832"/>
          </a:xfrm>
          <a:prstGeom prst="rect">
            <a:avLst/>
          </a:prstGeom>
          <a:noFill/>
        </p:spPr>
        <p:txBody>
          <a:bodyPr wrap="square" rtlCol="0">
            <a:spAutoFit/>
          </a:bodyPr>
          <a:lstStyle/>
          <a:p>
            <a:pPr algn="ctr"/>
            <a:r>
              <a:rPr lang="en-US" sz="900" kern="0">
                <a:effectLst/>
                <a:latin typeface="Arial Regular"/>
                <a:ea typeface="Times New Roman" panose="02020603050405020304" pitchFamily="18" charset="0"/>
              </a:rPr>
              <a:t>What is the most exciting bank or customer benefit story that you have heard which would build momentum for the development of instant payments? </a:t>
            </a:r>
            <a:endParaRPr lang="en-US" sz="900">
              <a:latin typeface="Arial Regular"/>
            </a:endParaRPr>
          </a:p>
        </p:txBody>
      </p:sp>
      <p:sp>
        <p:nvSpPr>
          <p:cNvPr id="7" name="TextBox 6">
            <a:extLst>
              <a:ext uri="{FF2B5EF4-FFF2-40B4-BE49-F238E27FC236}">
                <a16:creationId xmlns:a16="http://schemas.microsoft.com/office/drawing/2014/main" id="{4C2A18E2-FE28-A6BF-653B-A34775317A5A}"/>
              </a:ext>
            </a:extLst>
          </p:cNvPr>
          <p:cNvSpPr txBox="1"/>
          <p:nvPr/>
        </p:nvSpPr>
        <p:spPr>
          <a:xfrm>
            <a:off x="1337037" y="3404006"/>
            <a:ext cx="1656223" cy="338554"/>
          </a:xfrm>
          <a:prstGeom prst="rect">
            <a:avLst/>
          </a:prstGeom>
          <a:noFill/>
        </p:spPr>
        <p:txBody>
          <a:bodyPr wrap="none" lIns="91440" tIns="45720" rIns="91440" bIns="45720" rtlCol="0" anchor="t">
            <a:spAutoFit/>
          </a:bodyPr>
          <a:lstStyle/>
          <a:p>
            <a:r>
              <a:rPr lang="en-US" sz="1600" b="1">
                <a:solidFill>
                  <a:srgbClr val="003896"/>
                </a:solidFill>
                <a:latin typeface="Arial Regular"/>
                <a:ea typeface="Source Sans Pro" panose="020B0503030403020204" pitchFamily="34" charset="0"/>
                <a:cs typeface="Calibri"/>
              </a:rPr>
              <a:t>Better services</a:t>
            </a:r>
            <a:endParaRPr lang="en-US" sz="1600" b="1">
              <a:solidFill>
                <a:srgbClr val="003896"/>
              </a:solidFill>
              <a:latin typeface="Arial Regular"/>
              <a:ea typeface="Source Sans Pro" panose="020B0503030403020204" pitchFamily="34" charset="0"/>
            </a:endParaRPr>
          </a:p>
        </p:txBody>
      </p:sp>
      <p:sp>
        <p:nvSpPr>
          <p:cNvPr id="9" name="TextBox 8">
            <a:extLst>
              <a:ext uri="{FF2B5EF4-FFF2-40B4-BE49-F238E27FC236}">
                <a16:creationId xmlns:a16="http://schemas.microsoft.com/office/drawing/2014/main" id="{BA360A95-14A3-80D5-7622-4F57D7076FBF}"/>
              </a:ext>
            </a:extLst>
          </p:cNvPr>
          <p:cNvSpPr txBox="1"/>
          <p:nvPr/>
        </p:nvSpPr>
        <p:spPr>
          <a:xfrm>
            <a:off x="4970489" y="3404006"/>
            <a:ext cx="2996922" cy="338554"/>
          </a:xfrm>
          <a:prstGeom prst="rect">
            <a:avLst/>
          </a:prstGeom>
          <a:noFill/>
        </p:spPr>
        <p:txBody>
          <a:bodyPr wrap="square" lIns="91440" tIns="45720" rIns="91440" bIns="45720" rtlCol="0" anchor="t">
            <a:spAutoFit/>
          </a:bodyPr>
          <a:lstStyle/>
          <a:p>
            <a:r>
              <a:rPr lang="en-US" sz="1600" b="1">
                <a:solidFill>
                  <a:srgbClr val="003896"/>
                </a:solidFill>
                <a:latin typeface="Arial Regular"/>
                <a:ea typeface="Source Sans Pro" panose="020B0503030403020204" pitchFamily="34" charset="0"/>
                <a:cs typeface="Calibri"/>
              </a:rPr>
              <a:t>Activating key use cases</a:t>
            </a:r>
            <a:endParaRPr lang="en-US" sz="1600" b="1">
              <a:solidFill>
                <a:srgbClr val="003896"/>
              </a:solidFill>
              <a:latin typeface="Arial Regular"/>
              <a:ea typeface="Source Sans Pro" panose="020B0503030403020204" pitchFamily="34" charset="0"/>
            </a:endParaRPr>
          </a:p>
        </p:txBody>
      </p:sp>
      <p:sp>
        <p:nvSpPr>
          <p:cNvPr id="11" name="TextBox 10">
            <a:extLst>
              <a:ext uri="{FF2B5EF4-FFF2-40B4-BE49-F238E27FC236}">
                <a16:creationId xmlns:a16="http://schemas.microsoft.com/office/drawing/2014/main" id="{67001A27-FFAA-6BFF-D722-9750054D6D55}"/>
              </a:ext>
            </a:extLst>
          </p:cNvPr>
          <p:cNvSpPr txBox="1"/>
          <p:nvPr/>
        </p:nvSpPr>
        <p:spPr>
          <a:xfrm>
            <a:off x="9103593" y="3404006"/>
            <a:ext cx="2162232" cy="338554"/>
          </a:xfrm>
          <a:prstGeom prst="rect">
            <a:avLst/>
          </a:prstGeom>
          <a:noFill/>
        </p:spPr>
        <p:txBody>
          <a:bodyPr wrap="square" lIns="91440" tIns="45720" rIns="91440" bIns="45720" rtlCol="0" anchor="t">
            <a:spAutoFit/>
          </a:bodyPr>
          <a:lstStyle/>
          <a:p>
            <a:r>
              <a:rPr lang="en-US" sz="1600" b="1">
                <a:solidFill>
                  <a:srgbClr val="003896"/>
                </a:solidFill>
                <a:latin typeface="Arial Regular"/>
                <a:ea typeface="Source Sans Pro" panose="020B0503030403020204" pitchFamily="34" charset="0"/>
                <a:cs typeface="Calibri"/>
              </a:rPr>
              <a:t>Enabling end to end</a:t>
            </a:r>
            <a:endParaRPr lang="en-US" sz="1600" b="1">
              <a:solidFill>
                <a:srgbClr val="003896"/>
              </a:solidFill>
              <a:latin typeface="Arial Regular"/>
              <a:ea typeface="Source Sans Pro" panose="020B0503030403020204" pitchFamily="34" charset="0"/>
            </a:endParaRPr>
          </a:p>
        </p:txBody>
      </p:sp>
      <p:pic>
        <p:nvPicPr>
          <p:cNvPr id="22" name="Graphic 21" descr="Search Inventory outline">
            <a:extLst>
              <a:ext uri="{FF2B5EF4-FFF2-40B4-BE49-F238E27FC236}">
                <a16:creationId xmlns:a16="http://schemas.microsoft.com/office/drawing/2014/main" id="{EB6507A6-4601-0ED2-505B-642EA8D0C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43753" y="3141119"/>
            <a:ext cx="914400" cy="914400"/>
          </a:xfrm>
          <a:prstGeom prst="rect">
            <a:avLst/>
          </a:prstGeom>
        </p:spPr>
      </p:pic>
      <p:pic>
        <p:nvPicPr>
          <p:cNvPr id="23" name="Graphic 22" descr="Presentation with pie chart outline">
            <a:extLst>
              <a:ext uri="{FF2B5EF4-FFF2-40B4-BE49-F238E27FC236}">
                <a16:creationId xmlns:a16="http://schemas.microsoft.com/office/drawing/2014/main" id="{0B9DB074-1906-435D-5290-BA0747063C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637" y="3184497"/>
            <a:ext cx="914400" cy="914400"/>
          </a:xfrm>
          <a:prstGeom prst="rect">
            <a:avLst/>
          </a:prstGeom>
        </p:spPr>
      </p:pic>
      <p:pic>
        <p:nvPicPr>
          <p:cNvPr id="24" name="Graphic 23" descr="Cloud Computing outline">
            <a:extLst>
              <a:ext uri="{FF2B5EF4-FFF2-40B4-BE49-F238E27FC236}">
                <a16:creationId xmlns:a16="http://schemas.microsoft.com/office/drawing/2014/main" id="{C505FBCC-1984-6EF0-4DED-449227E61A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15282" y="3120596"/>
            <a:ext cx="914400" cy="914400"/>
          </a:xfrm>
          <a:prstGeom prst="rect">
            <a:avLst/>
          </a:prstGeom>
        </p:spPr>
      </p:pic>
      <p:sp>
        <p:nvSpPr>
          <p:cNvPr id="25" name="TextBox 24">
            <a:extLst>
              <a:ext uri="{FF2B5EF4-FFF2-40B4-BE49-F238E27FC236}">
                <a16:creationId xmlns:a16="http://schemas.microsoft.com/office/drawing/2014/main" id="{8D07908C-8C98-30E9-E76D-7FC0B5548CF4}"/>
              </a:ext>
            </a:extLst>
          </p:cNvPr>
          <p:cNvSpPr txBox="1"/>
          <p:nvPr/>
        </p:nvSpPr>
        <p:spPr>
          <a:xfrm>
            <a:off x="422636" y="4001460"/>
            <a:ext cx="353017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algn="l"/>
            <a:r>
              <a:rPr lang="en-US" sz="1100">
                <a:solidFill>
                  <a:schemeClr val="tx1"/>
                </a:solidFill>
                <a:latin typeface="Arial" panose="020B0604020202020204" pitchFamily="34" charset="0"/>
                <a:cs typeface="Arial" panose="020B0604020202020204" pitchFamily="34" charset="0"/>
              </a:rPr>
              <a:t>“Improved cash flow, greater funds certainty, and enhanced transaction data for surrounding process improvements, such as reconciliation of accounts payable/receivable.”​</a:t>
            </a:r>
          </a:p>
          <a:p>
            <a:pPr algn="l"/>
            <a:endParaRPr lang="en-US" sz="1100">
              <a:solidFill>
                <a:schemeClr val="tx1"/>
              </a:solidFill>
              <a:latin typeface="Arial" panose="020B0604020202020204" pitchFamily="34" charset="0"/>
              <a:cs typeface="Arial" panose="020B0604020202020204" pitchFamily="34" charset="0"/>
            </a:endParaRPr>
          </a:p>
          <a:p>
            <a:pPr algn="l"/>
            <a:r>
              <a:rPr lang="en-US" sz="1100">
                <a:solidFill>
                  <a:schemeClr val="tx1"/>
                </a:solidFill>
                <a:latin typeface="Arial" panose="020B0604020202020204" pitchFamily="34" charset="0"/>
                <a:cs typeface="Arial" panose="020B0604020202020204" pitchFamily="34" charset="0"/>
              </a:rPr>
              <a:t>“Government adoption of payments for Federal, State and local (e.g., moving payroll, Social Security, SNAP and other benefits, unemployment payments).”</a:t>
            </a:r>
          </a:p>
        </p:txBody>
      </p:sp>
      <p:sp>
        <p:nvSpPr>
          <p:cNvPr id="26" name="TextBox 25">
            <a:extLst>
              <a:ext uri="{FF2B5EF4-FFF2-40B4-BE49-F238E27FC236}">
                <a16:creationId xmlns:a16="http://schemas.microsoft.com/office/drawing/2014/main" id="{7E232E29-20F1-0885-4E56-32DE6CE79487}"/>
              </a:ext>
            </a:extLst>
          </p:cNvPr>
          <p:cNvSpPr txBox="1"/>
          <p:nvPr/>
        </p:nvSpPr>
        <p:spPr>
          <a:xfrm>
            <a:off x="4143753" y="4001460"/>
            <a:ext cx="3965866"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algn="l"/>
            <a:r>
              <a:rPr lang="en-US" sz="1100">
                <a:solidFill>
                  <a:schemeClr val="tx1"/>
                </a:solidFill>
                <a:latin typeface="Arial" panose="020B0604020202020204" pitchFamily="34" charset="0"/>
                <a:cs typeface="Arial" panose="020B0604020202020204" pitchFamily="34" charset="0"/>
              </a:rPr>
              <a:t>“Highlighting instant payroll as a benefit to attract and retain employees​.”</a:t>
            </a:r>
          </a:p>
          <a:p>
            <a:pPr algn="l"/>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“Instant payroll is win-win for businesses and employees.”</a:t>
            </a:r>
          </a:p>
          <a:p>
            <a:pPr algn="l"/>
            <a:endParaRPr lang="en-US" sz="1100">
              <a:solidFill>
                <a:schemeClr val="tx1"/>
              </a:solidFill>
              <a:latin typeface="Arial" panose="020B0604020202020204" pitchFamily="34" charset="0"/>
              <a:cs typeface="Arial" panose="020B0604020202020204" pitchFamily="34" charset="0"/>
            </a:endParaRPr>
          </a:p>
          <a:p>
            <a:pPr algn="l"/>
            <a:r>
              <a:rPr lang="en-US" sz="1100">
                <a:solidFill>
                  <a:schemeClr val="tx1"/>
                </a:solidFill>
                <a:latin typeface="Arial" panose="020B0604020202020204" pitchFamily="34" charset="0"/>
                <a:cs typeface="Arial" panose="020B0604020202020204" pitchFamily="34" charset="0"/>
              </a:rPr>
              <a:t>“Disbursements from mobile apps that an end user can carry a balance; and being able to transfer that to a standard banking account in real time.”</a:t>
            </a:r>
          </a:p>
        </p:txBody>
      </p:sp>
      <p:sp>
        <p:nvSpPr>
          <p:cNvPr id="27" name="TextBox 26">
            <a:extLst>
              <a:ext uri="{FF2B5EF4-FFF2-40B4-BE49-F238E27FC236}">
                <a16:creationId xmlns:a16="http://schemas.microsoft.com/office/drawing/2014/main" id="{7872AB95-1A21-56AC-387F-60AAA7B8305A}"/>
              </a:ext>
            </a:extLst>
          </p:cNvPr>
          <p:cNvSpPr txBox="1"/>
          <p:nvPr/>
        </p:nvSpPr>
        <p:spPr>
          <a:xfrm>
            <a:off x="8315282" y="4001460"/>
            <a:ext cx="350407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algn="l"/>
            <a:r>
              <a:rPr lang="en-US" sz="1100">
                <a:solidFill>
                  <a:schemeClr val="tx1"/>
                </a:solidFill>
                <a:latin typeface="Arial" panose="020B0604020202020204" pitchFamily="34" charset="0"/>
                <a:cs typeface="Arial" panose="020B0604020202020204" pitchFamily="34" charset="0"/>
              </a:rPr>
              <a:t>“FIs enabling their customers to use APIs to support instant payment sending.​”</a:t>
            </a:r>
          </a:p>
          <a:p>
            <a:pPr algn="l"/>
            <a:endParaRPr lang="en-US" sz="1100">
              <a:solidFill>
                <a:schemeClr val="tx1"/>
              </a:solidFill>
              <a:latin typeface="Arial" panose="020B0604020202020204" pitchFamily="34" charset="0"/>
              <a:cs typeface="Arial" panose="020B0604020202020204" pitchFamily="34" charset="0"/>
            </a:endParaRPr>
          </a:p>
          <a:p>
            <a:pPr algn="l"/>
            <a:r>
              <a:rPr lang="en-US" sz="1100">
                <a:solidFill>
                  <a:schemeClr val="tx1"/>
                </a:solidFill>
                <a:latin typeface="Arial" panose="020B0604020202020204" pitchFamily="34" charset="0"/>
                <a:cs typeface="Arial" panose="020B0604020202020204" pitchFamily="34" charset="0"/>
              </a:rPr>
              <a:t>“Instant account verification by doing micro-deposits.”​</a:t>
            </a:r>
          </a:p>
        </p:txBody>
      </p:sp>
      <p:sp>
        <p:nvSpPr>
          <p:cNvPr id="4" name="TextBox 3">
            <a:extLst>
              <a:ext uri="{FF2B5EF4-FFF2-40B4-BE49-F238E27FC236}">
                <a16:creationId xmlns:a16="http://schemas.microsoft.com/office/drawing/2014/main" id="{B5FA0D5C-3BE3-075B-F311-74013871B6A7}"/>
              </a:ext>
            </a:extLst>
          </p:cNvPr>
          <p:cNvSpPr txBox="1"/>
          <p:nvPr/>
        </p:nvSpPr>
        <p:spPr>
          <a:xfrm>
            <a:off x="0" y="2364694"/>
            <a:ext cx="12192000" cy="400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b="1">
                <a:solidFill>
                  <a:srgbClr val="003896"/>
                </a:solidFill>
                <a:latin typeface="Arial Regular"/>
              </a:rPr>
              <a:t>“Customers want instant payments without specifically asking for them.”</a:t>
            </a:r>
          </a:p>
        </p:txBody>
      </p:sp>
      <p:sp>
        <p:nvSpPr>
          <p:cNvPr id="17" name="TextBox 16">
            <a:extLst>
              <a:ext uri="{FF2B5EF4-FFF2-40B4-BE49-F238E27FC236}">
                <a16:creationId xmlns:a16="http://schemas.microsoft.com/office/drawing/2014/main" id="{111E89A5-7AFC-B14C-B38A-1BDD39158EEC}"/>
              </a:ext>
            </a:extLst>
          </p:cNvPr>
          <p:cNvSpPr txBox="1"/>
          <p:nvPr/>
        </p:nvSpPr>
        <p:spPr>
          <a:xfrm>
            <a:off x="617026" y="1346762"/>
            <a:ext cx="10648799" cy="738664"/>
          </a:xfrm>
          <a:prstGeom prst="rect">
            <a:avLst/>
          </a:prstGeom>
          <a:noFill/>
        </p:spPr>
        <p:txBody>
          <a:bodyPr lIns="91440" tIns="45720" rIns="91440" bIns="45720" anchor="t">
            <a:spAutoFit/>
          </a:bodyPr>
          <a:lstStyle>
            <a:defPPr>
              <a:defRPr lang="en-US"/>
            </a:defPPr>
            <a:lvl1pPr eaLnBrk="1" fontAlgn="auto" hangingPunct="1">
              <a:spcBef>
                <a:spcPts val="0"/>
              </a:spcBef>
              <a:spcAft>
                <a:spcPts val="0"/>
              </a:spcAft>
              <a:defRPr sz="1600">
                <a:solidFill>
                  <a:schemeClr val="tx1">
                    <a:lumMod val="50000"/>
                    <a:lumOff val="50000"/>
                  </a:schemeClr>
                </a:solidFill>
                <a:latin typeface="Source Sans Pro" charset="0"/>
                <a:ea typeface="Source Sans Pro" charset="0"/>
                <a:cs typeface="Source Sans Pro" charset="0"/>
              </a:defRPr>
            </a:lvl1pPr>
          </a:lstStyle>
          <a:p>
            <a:r>
              <a:rPr lang="en-US" sz="1400">
                <a:solidFill>
                  <a:schemeClr val="tx1"/>
                </a:solidFill>
                <a:latin typeface="Arial" panose="020B0604020202020204" pitchFamily="34" charset="0"/>
                <a:ea typeface="Source Sans Pro"/>
                <a:cs typeface="Arial" panose="020B0604020202020204" pitchFamily="34" charset="0"/>
              </a:rPr>
              <a:t>When asked about the most important benefits, delivering value to customers is evident – from helping businesses better manage cash flow to enabling working Americans reap the perks of instant funds availability. Fostering seamless, end-to-end service levels through mobile enablement and ancillary tools were viewed as critical benefits in advancing adoption.</a:t>
            </a:r>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32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9E1F94C-F952-D944-B38E-74AB53815992}"/>
              </a:ext>
            </a:extLst>
          </p:cNvPr>
          <p:cNvSpPr/>
          <p:nvPr/>
        </p:nvSpPr>
        <p:spPr>
          <a:xfrm>
            <a:off x="0" y="1224333"/>
            <a:ext cx="12192000" cy="1329172"/>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3" name="Rectangle 22">
            <a:extLst>
              <a:ext uri="{FF2B5EF4-FFF2-40B4-BE49-F238E27FC236}">
                <a16:creationId xmlns:a16="http://schemas.microsoft.com/office/drawing/2014/main" id="{7F97CA33-B273-DF42-809D-2717E0E51419}"/>
              </a:ext>
            </a:extLst>
          </p:cNvPr>
          <p:cNvSpPr/>
          <p:nvPr/>
        </p:nvSpPr>
        <p:spPr bwMode="auto">
          <a:xfrm>
            <a:off x="10546080" y="2987980"/>
            <a:ext cx="1063304" cy="2979475"/>
          </a:xfrm>
          <a:prstGeom prst="rect">
            <a:avLst/>
          </a:prstGeom>
          <a:solidFill>
            <a:srgbClr val="ABDBE2">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30723" name="Text Placeholder 4">
            <a:extLst>
              <a:ext uri="{FF2B5EF4-FFF2-40B4-BE49-F238E27FC236}">
                <a16:creationId xmlns:a16="http://schemas.microsoft.com/office/drawing/2014/main" id="{9BE7BCDA-8300-EFB1-4D03-75CC5EDD78A4}"/>
              </a:ext>
            </a:extLst>
          </p:cNvPr>
          <p:cNvSpPr>
            <a:spLocks noGrp="1"/>
          </p:cNvSpPr>
          <p:nvPr>
            <p:ph type="body" sz="quarter" idx="4294967295"/>
          </p:nvPr>
        </p:nvSpPr>
        <p:spPr bwMode="auto">
          <a:xfrm>
            <a:off x="571500" y="323087"/>
            <a:ext cx="10272713"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b="1">
                <a:solidFill>
                  <a:schemeClr val="bg1"/>
                </a:solidFill>
                <a:ea typeface="Source Sans Pro"/>
                <a:cs typeface="Source Sans Pro" panose="020B0503030403020204" pitchFamily="34" charset="0"/>
              </a:rPr>
              <a:t>Quantifying benefits of instant payments over time </a:t>
            </a:r>
          </a:p>
        </p:txBody>
      </p:sp>
      <p:sp>
        <p:nvSpPr>
          <p:cNvPr id="13" name="Rectangle 12">
            <a:extLst>
              <a:ext uri="{FF2B5EF4-FFF2-40B4-BE49-F238E27FC236}">
                <a16:creationId xmlns:a16="http://schemas.microsoft.com/office/drawing/2014/main" id="{235BA9D5-9640-BF7D-219A-D1715EAD62B5}"/>
              </a:ext>
            </a:extLst>
          </p:cNvPr>
          <p:cNvSpPr/>
          <p:nvPr/>
        </p:nvSpPr>
        <p:spPr bwMode="auto">
          <a:xfrm>
            <a:off x="754380" y="2987980"/>
            <a:ext cx="9715500" cy="87828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17" name="Rectangle 16">
            <a:extLst>
              <a:ext uri="{FF2B5EF4-FFF2-40B4-BE49-F238E27FC236}">
                <a16:creationId xmlns:a16="http://schemas.microsoft.com/office/drawing/2014/main" id="{8A8FCD39-B30A-29CD-B114-9454A2B6302C}"/>
              </a:ext>
            </a:extLst>
          </p:cNvPr>
          <p:cNvSpPr/>
          <p:nvPr/>
        </p:nvSpPr>
        <p:spPr bwMode="auto">
          <a:xfrm>
            <a:off x="754380" y="5040781"/>
            <a:ext cx="9715501" cy="9266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8" name="TextBox 7">
            <a:extLst>
              <a:ext uri="{FF2B5EF4-FFF2-40B4-BE49-F238E27FC236}">
                <a16:creationId xmlns:a16="http://schemas.microsoft.com/office/drawing/2014/main" id="{6AADC9EF-7B5A-14FE-6DB5-89E6465FF400}"/>
              </a:ext>
            </a:extLst>
          </p:cNvPr>
          <p:cNvSpPr txBox="1"/>
          <p:nvPr/>
        </p:nvSpPr>
        <p:spPr>
          <a:xfrm>
            <a:off x="754379" y="6006182"/>
            <a:ext cx="10735255" cy="215444"/>
          </a:xfrm>
          <a:prstGeom prst="rect">
            <a:avLst/>
          </a:prstGeom>
          <a:noFill/>
        </p:spPr>
        <p:txBody>
          <a:bodyPr wrap="square" rtlCol="0">
            <a:spAutoFit/>
          </a:bodyPr>
          <a:lstStyle/>
          <a:p>
            <a:pPr algn="ctr"/>
            <a:r>
              <a:rPr lang="en-US" sz="800" kern="0">
                <a:effectLst/>
                <a:latin typeface="Arial Regular"/>
                <a:ea typeface="Times New Roman" panose="02020603050405020304" pitchFamily="18" charset="0"/>
              </a:rPr>
              <a:t>For each of the instant payment business benefits shown below, how would you assess their relative level of benefit and the timing that your customers can expect the benefit to materialize?  (1 = Lower Benefit, 3 = Higher benefit)</a:t>
            </a:r>
            <a:endParaRPr lang="en-US" sz="800">
              <a:latin typeface="Arial Regular"/>
            </a:endParaRPr>
          </a:p>
        </p:txBody>
      </p:sp>
      <p:pic>
        <p:nvPicPr>
          <p:cNvPr id="15" name="Graphic 14" descr="Lightbulb and gear outline">
            <a:extLst>
              <a:ext uri="{FF2B5EF4-FFF2-40B4-BE49-F238E27FC236}">
                <a16:creationId xmlns:a16="http://schemas.microsoft.com/office/drawing/2014/main" id="{5AB98E13-7566-4433-1178-9C22515550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115" y="3094328"/>
            <a:ext cx="645459" cy="645459"/>
          </a:xfrm>
          <a:prstGeom prst="rect">
            <a:avLst/>
          </a:prstGeom>
        </p:spPr>
      </p:pic>
      <p:pic>
        <p:nvPicPr>
          <p:cNvPr id="19" name="Graphic 18" descr="Upstairs outline">
            <a:extLst>
              <a:ext uri="{FF2B5EF4-FFF2-40B4-BE49-F238E27FC236}">
                <a16:creationId xmlns:a16="http://schemas.microsoft.com/office/drawing/2014/main" id="{B87AA349-988E-9327-DDBB-AA91BF2D0C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115" y="4170705"/>
            <a:ext cx="645459" cy="645459"/>
          </a:xfrm>
          <a:prstGeom prst="rect">
            <a:avLst/>
          </a:prstGeom>
        </p:spPr>
      </p:pic>
      <p:pic>
        <p:nvPicPr>
          <p:cNvPr id="20" name="Graphic 19" descr="Dollar outline">
            <a:extLst>
              <a:ext uri="{FF2B5EF4-FFF2-40B4-BE49-F238E27FC236}">
                <a16:creationId xmlns:a16="http://schemas.microsoft.com/office/drawing/2014/main" id="{901420D8-C425-DC67-A855-2CA801A62C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9527" y="5209889"/>
            <a:ext cx="645459" cy="645459"/>
          </a:xfrm>
          <a:prstGeom prst="rect">
            <a:avLst/>
          </a:prstGeom>
        </p:spPr>
      </p:pic>
      <p:sp>
        <p:nvSpPr>
          <p:cNvPr id="3" name="TextBox 2">
            <a:extLst>
              <a:ext uri="{FF2B5EF4-FFF2-40B4-BE49-F238E27FC236}">
                <a16:creationId xmlns:a16="http://schemas.microsoft.com/office/drawing/2014/main" id="{B4E8ACD7-2C0B-E77D-E3E8-041A2E6E2962}"/>
              </a:ext>
            </a:extLst>
          </p:cNvPr>
          <p:cNvSpPr txBox="1"/>
          <p:nvPr/>
        </p:nvSpPr>
        <p:spPr>
          <a:xfrm>
            <a:off x="1555723" y="3286233"/>
            <a:ext cx="18467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solidFill>
                <a:latin typeface="Arial Regular"/>
                <a:cs typeface="Calibri"/>
              </a:rPr>
              <a:t>1. Innovate/retain</a:t>
            </a:r>
          </a:p>
        </p:txBody>
      </p:sp>
      <p:sp>
        <p:nvSpPr>
          <p:cNvPr id="4" name="TextBox 3">
            <a:extLst>
              <a:ext uri="{FF2B5EF4-FFF2-40B4-BE49-F238E27FC236}">
                <a16:creationId xmlns:a16="http://schemas.microsoft.com/office/drawing/2014/main" id="{AE95715C-27EA-AA9A-5780-7E1333F8E6B2}"/>
              </a:ext>
            </a:extLst>
          </p:cNvPr>
          <p:cNvSpPr txBox="1"/>
          <p:nvPr/>
        </p:nvSpPr>
        <p:spPr>
          <a:xfrm>
            <a:off x="1555723" y="4299568"/>
            <a:ext cx="20796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solidFill>
                <a:latin typeface="Arial Regular"/>
                <a:cs typeface="Calibri"/>
              </a:rPr>
              <a:t>2. Differentiate/grow</a:t>
            </a:r>
            <a:endParaRPr lang="en-US" sz="1400" b="1">
              <a:solidFill>
                <a:schemeClr val="tx2"/>
              </a:solidFill>
              <a:latin typeface="Arial Regular"/>
            </a:endParaRPr>
          </a:p>
        </p:txBody>
      </p:sp>
      <p:sp>
        <p:nvSpPr>
          <p:cNvPr id="5" name="TextBox 4">
            <a:extLst>
              <a:ext uri="{FF2B5EF4-FFF2-40B4-BE49-F238E27FC236}">
                <a16:creationId xmlns:a16="http://schemas.microsoft.com/office/drawing/2014/main" id="{61560033-CA2E-D7E1-7E7E-B19FC1FB71CE}"/>
              </a:ext>
            </a:extLst>
          </p:cNvPr>
          <p:cNvSpPr txBox="1"/>
          <p:nvPr/>
        </p:nvSpPr>
        <p:spPr>
          <a:xfrm>
            <a:off x="1555723" y="5378729"/>
            <a:ext cx="188034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solidFill>
                <a:latin typeface="Arial Regular"/>
                <a:cs typeface="Calibri"/>
              </a:rPr>
              <a:t>3. Fuller benefits</a:t>
            </a:r>
            <a:endParaRPr lang="en-US" sz="1400" b="1">
              <a:solidFill>
                <a:schemeClr val="tx2"/>
              </a:solidFill>
              <a:latin typeface="Arial Regular"/>
            </a:endParaRPr>
          </a:p>
        </p:txBody>
      </p:sp>
      <p:sp>
        <p:nvSpPr>
          <p:cNvPr id="6" name="TextBox 5">
            <a:extLst>
              <a:ext uri="{FF2B5EF4-FFF2-40B4-BE49-F238E27FC236}">
                <a16:creationId xmlns:a16="http://schemas.microsoft.com/office/drawing/2014/main" id="{572F491F-A27D-5311-DBDF-416EE36FCEEB}"/>
              </a:ext>
            </a:extLst>
          </p:cNvPr>
          <p:cNvSpPr txBox="1"/>
          <p:nvPr/>
        </p:nvSpPr>
        <p:spPr>
          <a:xfrm>
            <a:off x="976162" y="1318679"/>
            <a:ext cx="9310838" cy="1093569"/>
          </a:xfrm>
          <a:prstGeom prst="rect">
            <a:avLst/>
          </a:prstGeom>
          <a:noFill/>
        </p:spPr>
        <p:txBody>
          <a:bodyPr wrap="square" lIns="91440" tIns="45720" rIns="91440" bIns="45720" anchor="t">
            <a:spAutoFit/>
          </a:bodyPr>
          <a:lstStyle/>
          <a:p>
            <a:pPr eaLnBrk="1" fontAlgn="auto" hangingPunct="1">
              <a:lnSpc>
                <a:spcPts val="2000"/>
              </a:lnSpc>
              <a:spcAft>
                <a:spcPts val="900"/>
              </a:spcAft>
              <a:defRPr/>
            </a:pPr>
            <a:r>
              <a:rPr lang="en-US" sz="1200">
                <a:latin typeface="Arial Regular"/>
                <a:ea typeface="Source Sans Pro"/>
              </a:rPr>
              <a:t>Respondents highlighted three groups of benefits that will grow over time as the network matures. </a:t>
            </a:r>
            <a:br>
              <a:rPr lang="en-US" sz="1200">
                <a:latin typeface="Arial Regular"/>
                <a:ea typeface="Source Sans Pro"/>
              </a:rPr>
            </a:br>
            <a:r>
              <a:rPr lang="en-US" sz="1200" b="1">
                <a:solidFill>
                  <a:srgbClr val="003896"/>
                </a:solidFill>
                <a:latin typeface="Arial Regular"/>
                <a:ea typeface="Calibri" panose="020F0502020204030204" pitchFamily="34" charset="0"/>
                <a:cs typeface="Calibri"/>
              </a:rPr>
              <a:t>❶ </a:t>
            </a:r>
            <a:r>
              <a:rPr lang="en-US" sz="1200" b="1">
                <a:solidFill>
                  <a:srgbClr val="003896"/>
                </a:solidFill>
                <a:latin typeface="Arial Regular"/>
                <a:ea typeface="Source Sans Pro"/>
                <a:cs typeface="Calibri"/>
              </a:rPr>
              <a:t>Innovate and retain:</a:t>
            </a:r>
            <a:r>
              <a:rPr lang="en-US" sz="1200">
                <a:latin typeface="Arial Regular"/>
                <a:ea typeface="Source Sans Pro"/>
                <a:cs typeface="Calibri"/>
              </a:rPr>
              <a:t> Improved</a:t>
            </a:r>
            <a:r>
              <a:rPr lang="en-US" sz="1200">
                <a:latin typeface="Arial Regular"/>
                <a:ea typeface="Source Sans Pro"/>
                <a:cs typeface="Source Sans Pro" charset="0"/>
              </a:rPr>
              <a:t> customer retention and innovation for end customers in the near term. </a:t>
            </a:r>
            <a:br>
              <a:rPr lang="en-US" sz="1200">
                <a:latin typeface="Arial Regular"/>
                <a:ea typeface="Source Sans Pro"/>
                <a:cs typeface="Source Sans Pro" charset="0"/>
              </a:rPr>
            </a:br>
            <a:r>
              <a:rPr lang="en-US" sz="1200" b="1">
                <a:solidFill>
                  <a:srgbClr val="003896"/>
                </a:solidFill>
                <a:latin typeface="Arial Regular"/>
                <a:ea typeface="Calibri" panose="020F0502020204030204" pitchFamily="34" charset="0"/>
                <a:cs typeface="Calibri"/>
              </a:rPr>
              <a:t>❷ D</a:t>
            </a:r>
            <a:r>
              <a:rPr lang="en-US" sz="1200" b="1">
                <a:solidFill>
                  <a:srgbClr val="003896"/>
                </a:solidFill>
                <a:latin typeface="Arial Regular"/>
                <a:ea typeface="Source Sans Pro"/>
                <a:cs typeface="Calibri"/>
              </a:rPr>
              <a:t>ifferentiate and grow:</a:t>
            </a:r>
            <a:r>
              <a:rPr lang="en-US" sz="1200">
                <a:latin typeface="Arial Regular"/>
                <a:ea typeface="Source Sans Pro"/>
                <a:cs typeface="Calibri"/>
              </a:rPr>
              <a:t> Helping institutions better </a:t>
            </a:r>
            <a:r>
              <a:rPr lang="en-US" sz="1200">
                <a:latin typeface="Arial Regular"/>
                <a:ea typeface="Source Sans Pro"/>
                <a:cs typeface="Source Sans Pro" charset="0"/>
              </a:rPr>
              <a:t>attract next-gen customers and deposits in competitive markets in midterm.</a:t>
            </a:r>
            <a:br>
              <a:rPr lang="en-US" sz="1200">
                <a:latin typeface="Arial Regular"/>
                <a:ea typeface="Source Sans Pro"/>
                <a:cs typeface="Source Sans Pro" charset="0"/>
              </a:rPr>
            </a:br>
            <a:r>
              <a:rPr lang="en-US" sz="1200" b="1">
                <a:solidFill>
                  <a:srgbClr val="003896"/>
                </a:solidFill>
                <a:latin typeface="Arial Regular"/>
                <a:ea typeface="Calibri" panose="020F0502020204030204" pitchFamily="34" charset="0"/>
                <a:cs typeface="Calibri"/>
              </a:rPr>
              <a:t>❸ </a:t>
            </a:r>
            <a:r>
              <a:rPr lang="en-US" sz="1200" b="1">
                <a:solidFill>
                  <a:srgbClr val="003896"/>
                </a:solidFill>
                <a:latin typeface="Arial Regular"/>
                <a:ea typeface="Source Sans Pro"/>
                <a:cs typeface="Calibri"/>
              </a:rPr>
              <a:t>Realize fuller benefits: </a:t>
            </a:r>
            <a:r>
              <a:rPr lang="en-US" sz="1200">
                <a:latin typeface="Arial Regular"/>
                <a:ea typeface="Source Sans Pro"/>
                <a:cs typeface="Calibri"/>
              </a:rPr>
              <a:t>Growing revenue and i</a:t>
            </a:r>
            <a:r>
              <a:rPr lang="en-US" sz="1200">
                <a:latin typeface="Arial Regular"/>
                <a:ea typeface="Source Sans Pro"/>
                <a:cs typeface="Source Sans Pro" charset="0"/>
              </a:rPr>
              <a:t>mproving services to the underbanked as new use cases grow the network. </a:t>
            </a:r>
          </a:p>
        </p:txBody>
      </p:sp>
      <p:sp>
        <p:nvSpPr>
          <p:cNvPr id="21" name="TextBox 20">
            <a:extLst>
              <a:ext uri="{FF2B5EF4-FFF2-40B4-BE49-F238E27FC236}">
                <a16:creationId xmlns:a16="http://schemas.microsoft.com/office/drawing/2014/main" id="{029F6320-D229-5444-A43D-68F3782A9705}"/>
              </a:ext>
            </a:extLst>
          </p:cNvPr>
          <p:cNvSpPr txBox="1"/>
          <p:nvPr/>
        </p:nvSpPr>
        <p:spPr>
          <a:xfrm>
            <a:off x="10538342" y="2641926"/>
            <a:ext cx="1064548" cy="307777"/>
          </a:xfrm>
          <a:prstGeom prst="rect">
            <a:avLst/>
          </a:prstGeom>
          <a:noFill/>
        </p:spPr>
        <p:txBody>
          <a:bodyPr wrap="square" lIns="91440" tIns="45720" rIns="91440" bIns="45720" anchor="t">
            <a:spAutoFit/>
          </a:bodyPr>
          <a:lstStyle/>
          <a:p>
            <a:pPr algn="ctr" eaLnBrk="1" fontAlgn="auto" hangingPunct="1">
              <a:spcBef>
                <a:spcPts val="1700"/>
              </a:spcBef>
              <a:spcAft>
                <a:spcPts val="0"/>
              </a:spcAft>
              <a:defRPr/>
            </a:pPr>
            <a:r>
              <a:rPr lang="en-US" sz="1400" b="1">
                <a:solidFill>
                  <a:srgbClr val="003896"/>
                </a:solidFill>
                <a:latin typeface="Arial Regular"/>
                <a:ea typeface="Source Sans Pro"/>
                <a:cs typeface="Source Sans Pro" charset="0"/>
              </a:rPr>
              <a:t>Timing</a:t>
            </a:r>
          </a:p>
        </p:txBody>
      </p:sp>
      <p:sp>
        <p:nvSpPr>
          <p:cNvPr id="24" name="TextBox 23">
            <a:extLst>
              <a:ext uri="{FF2B5EF4-FFF2-40B4-BE49-F238E27FC236}">
                <a16:creationId xmlns:a16="http://schemas.microsoft.com/office/drawing/2014/main" id="{60352937-A7D5-CD41-B12C-36D477B29D0D}"/>
              </a:ext>
            </a:extLst>
          </p:cNvPr>
          <p:cNvSpPr txBox="1"/>
          <p:nvPr/>
        </p:nvSpPr>
        <p:spPr>
          <a:xfrm>
            <a:off x="10546080" y="3261687"/>
            <a:ext cx="1071042" cy="276999"/>
          </a:xfrm>
          <a:prstGeom prst="rect">
            <a:avLst/>
          </a:prstGeom>
          <a:noFill/>
        </p:spPr>
        <p:txBody>
          <a:bodyPr wrap="square" lIns="91440" tIns="45720" rIns="91440" bIns="45720" anchor="t">
            <a:spAutoFit/>
          </a:bodyPr>
          <a:lstStyle/>
          <a:p>
            <a:pPr algn="ctr">
              <a:spcBef>
                <a:spcPts val="900"/>
              </a:spcBef>
              <a:spcAft>
                <a:spcPts val="0"/>
              </a:spcAft>
              <a:defRPr/>
            </a:pPr>
            <a:r>
              <a:rPr lang="en-US" sz="1200" b="1">
                <a:latin typeface="Arial Regular"/>
                <a:ea typeface="Source Sans Pro"/>
                <a:cs typeface="Source Sans Pro" charset="0"/>
              </a:rPr>
              <a:t>2024-2025</a:t>
            </a:r>
          </a:p>
        </p:txBody>
      </p:sp>
      <p:sp>
        <p:nvSpPr>
          <p:cNvPr id="25" name="TextBox 24">
            <a:extLst>
              <a:ext uri="{FF2B5EF4-FFF2-40B4-BE49-F238E27FC236}">
                <a16:creationId xmlns:a16="http://schemas.microsoft.com/office/drawing/2014/main" id="{B498217A-FF21-A747-900D-85E4BA3C4F3D}"/>
              </a:ext>
            </a:extLst>
          </p:cNvPr>
          <p:cNvSpPr txBox="1"/>
          <p:nvPr/>
        </p:nvSpPr>
        <p:spPr>
          <a:xfrm>
            <a:off x="10546080" y="4296271"/>
            <a:ext cx="1071042" cy="276999"/>
          </a:xfrm>
          <a:prstGeom prst="rect">
            <a:avLst/>
          </a:prstGeom>
          <a:noFill/>
        </p:spPr>
        <p:txBody>
          <a:bodyPr wrap="square" lIns="91440" tIns="45720" rIns="91440" bIns="45720" anchor="t">
            <a:spAutoFit/>
          </a:bodyPr>
          <a:lstStyle/>
          <a:p>
            <a:pPr algn="ctr">
              <a:spcBef>
                <a:spcPts val="900"/>
              </a:spcBef>
              <a:spcAft>
                <a:spcPts val="0"/>
              </a:spcAft>
              <a:defRPr/>
            </a:pPr>
            <a:r>
              <a:rPr lang="en-US" sz="1200" b="1">
                <a:latin typeface="Arial Regular"/>
                <a:ea typeface="Source Sans Pro"/>
                <a:cs typeface="Source Sans Pro" charset="0"/>
              </a:rPr>
              <a:t>2025-2026</a:t>
            </a:r>
          </a:p>
        </p:txBody>
      </p:sp>
      <p:sp>
        <p:nvSpPr>
          <p:cNvPr id="26" name="TextBox 25">
            <a:extLst>
              <a:ext uri="{FF2B5EF4-FFF2-40B4-BE49-F238E27FC236}">
                <a16:creationId xmlns:a16="http://schemas.microsoft.com/office/drawing/2014/main" id="{D93E1171-031A-1646-9C65-1B1ADB28C3A1}"/>
              </a:ext>
            </a:extLst>
          </p:cNvPr>
          <p:cNvSpPr txBox="1"/>
          <p:nvPr/>
        </p:nvSpPr>
        <p:spPr>
          <a:xfrm>
            <a:off x="10538342" y="5363778"/>
            <a:ext cx="1071042" cy="276999"/>
          </a:xfrm>
          <a:prstGeom prst="rect">
            <a:avLst/>
          </a:prstGeom>
          <a:noFill/>
        </p:spPr>
        <p:txBody>
          <a:bodyPr wrap="square" lIns="91440" tIns="45720" rIns="91440" bIns="45720" anchor="t">
            <a:spAutoFit/>
          </a:bodyPr>
          <a:lstStyle/>
          <a:p>
            <a:pPr algn="ctr">
              <a:spcBef>
                <a:spcPts val="900"/>
              </a:spcBef>
              <a:spcAft>
                <a:spcPts val="0"/>
              </a:spcAft>
              <a:defRPr/>
            </a:pPr>
            <a:r>
              <a:rPr lang="en-US" sz="1200" b="1">
                <a:latin typeface="Arial Regular"/>
                <a:ea typeface="Source Sans Pro"/>
                <a:cs typeface="Source Sans Pro" charset="0"/>
              </a:rPr>
              <a:t>2027-2028</a:t>
            </a:r>
          </a:p>
        </p:txBody>
      </p:sp>
      <p:sp>
        <p:nvSpPr>
          <p:cNvPr id="27" name="TextBox 26">
            <a:extLst>
              <a:ext uri="{FF2B5EF4-FFF2-40B4-BE49-F238E27FC236}">
                <a16:creationId xmlns:a16="http://schemas.microsoft.com/office/drawing/2014/main" id="{EDB7CAFB-BE20-CA49-902C-ADF42A14F409}"/>
              </a:ext>
            </a:extLst>
          </p:cNvPr>
          <p:cNvSpPr txBox="1"/>
          <p:nvPr/>
        </p:nvSpPr>
        <p:spPr>
          <a:xfrm>
            <a:off x="6729209" y="2641926"/>
            <a:ext cx="2357349" cy="307777"/>
          </a:xfrm>
          <a:prstGeom prst="rect">
            <a:avLst/>
          </a:prstGeom>
          <a:noFill/>
        </p:spPr>
        <p:txBody>
          <a:bodyPr wrap="square" lIns="91440" tIns="45720" rIns="91440" bIns="45720" anchor="t">
            <a:spAutoFit/>
          </a:bodyPr>
          <a:lstStyle/>
          <a:p>
            <a:pPr algn="ctr" eaLnBrk="1" fontAlgn="auto" hangingPunct="1">
              <a:spcBef>
                <a:spcPts val="1700"/>
              </a:spcBef>
              <a:spcAft>
                <a:spcPts val="0"/>
              </a:spcAft>
              <a:defRPr/>
            </a:pPr>
            <a:r>
              <a:rPr lang="en-US" sz="1400" b="1">
                <a:solidFill>
                  <a:srgbClr val="003896"/>
                </a:solidFill>
                <a:latin typeface="Arial Regular"/>
                <a:ea typeface="Source Sans Pro"/>
                <a:cs typeface="Source Sans Pro" charset="0"/>
              </a:rPr>
              <a:t>Benefits Expected</a:t>
            </a:r>
          </a:p>
        </p:txBody>
      </p:sp>
      <p:cxnSp>
        <p:nvCxnSpPr>
          <p:cNvPr id="28" name="Straight Connector 27">
            <a:extLst>
              <a:ext uri="{FF2B5EF4-FFF2-40B4-BE49-F238E27FC236}">
                <a16:creationId xmlns:a16="http://schemas.microsoft.com/office/drawing/2014/main" id="{1487DC43-84AC-504F-AD9A-1E7D87151EBA}"/>
              </a:ext>
            </a:extLst>
          </p:cNvPr>
          <p:cNvCxnSpPr/>
          <p:nvPr/>
        </p:nvCxnSpPr>
        <p:spPr>
          <a:xfrm>
            <a:off x="10518052" y="3866260"/>
            <a:ext cx="11472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C772A3-679D-BE4F-90AF-36F61B33124A}"/>
              </a:ext>
            </a:extLst>
          </p:cNvPr>
          <p:cNvCxnSpPr/>
          <p:nvPr/>
        </p:nvCxnSpPr>
        <p:spPr>
          <a:xfrm>
            <a:off x="10502614" y="5040780"/>
            <a:ext cx="114724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7507A09-88C3-B549-8913-D6F487D8C465}"/>
              </a:ext>
            </a:extLst>
          </p:cNvPr>
          <p:cNvCxnSpPr/>
          <p:nvPr/>
        </p:nvCxnSpPr>
        <p:spPr>
          <a:xfrm>
            <a:off x="3536708" y="2987980"/>
            <a:ext cx="0" cy="2979475"/>
          </a:xfrm>
          <a:prstGeom prst="line">
            <a:avLst/>
          </a:prstGeom>
          <a:ln w="6350">
            <a:solidFill>
              <a:srgbClr val="003896"/>
            </a:solidFill>
          </a:ln>
        </p:spPr>
        <p:style>
          <a:lnRef idx="1">
            <a:schemeClr val="accent1"/>
          </a:lnRef>
          <a:fillRef idx="0">
            <a:schemeClr val="accent1"/>
          </a:fillRef>
          <a:effectRef idx="0">
            <a:schemeClr val="accent1"/>
          </a:effectRef>
          <a:fontRef idx="minor">
            <a:schemeClr val="tx1"/>
          </a:fontRef>
        </p:style>
      </p:cxnSp>
      <p:graphicFrame>
        <p:nvGraphicFramePr>
          <p:cNvPr id="40" name="Content Placeholder 7">
            <a:extLst>
              <a:ext uri="{FF2B5EF4-FFF2-40B4-BE49-F238E27FC236}">
                <a16:creationId xmlns:a16="http://schemas.microsoft.com/office/drawing/2014/main" id="{31E72A0C-D0BF-C04C-A1DB-2638239844AF}"/>
              </a:ext>
            </a:extLst>
          </p:cNvPr>
          <p:cNvGraphicFramePr>
            <a:graphicFrameLocks/>
          </p:cNvGraphicFramePr>
          <p:nvPr>
            <p:extLst>
              <p:ext uri="{D42A27DB-BD31-4B8C-83A1-F6EECF244321}">
                <p14:modId xmlns:p14="http://schemas.microsoft.com/office/powerpoint/2010/main" val="1641344902"/>
              </p:ext>
            </p:extLst>
          </p:nvPr>
        </p:nvGraphicFramePr>
        <p:xfrm>
          <a:off x="3629159" y="2639184"/>
          <a:ext cx="7120491" cy="34747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580056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5786C57-9138-3A4F-8095-2856659D7234}"/>
              </a:ext>
            </a:extLst>
          </p:cNvPr>
          <p:cNvSpPr/>
          <p:nvPr/>
        </p:nvSpPr>
        <p:spPr>
          <a:xfrm>
            <a:off x="4895850" y="1206043"/>
            <a:ext cx="7296150" cy="5006434"/>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3" name="Text Placeholder 2">
            <a:extLst>
              <a:ext uri="{FF2B5EF4-FFF2-40B4-BE49-F238E27FC236}">
                <a16:creationId xmlns:a16="http://schemas.microsoft.com/office/drawing/2014/main" id="{E46C7CCA-3EEF-D32C-2AEE-0A201FE54BF6}"/>
              </a:ext>
            </a:extLst>
          </p:cNvPr>
          <p:cNvSpPr>
            <a:spLocks noGrp="1"/>
          </p:cNvSpPr>
          <p:nvPr>
            <p:ph type="body" sz="quarter" idx="4294967295"/>
          </p:nvPr>
        </p:nvSpPr>
        <p:spPr>
          <a:xfrm>
            <a:off x="583762" y="260026"/>
            <a:ext cx="11393245" cy="673100"/>
          </a:xfrm>
          <a:prstGeom prst="rect">
            <a:avLst/>
          </a:prstGeom>
        </p:spPr>
        <p:txBody>
          <a:bodyPr lIns="91440" tIns="45720" rIns="91440" bIns="45720" anchor="t"/>
          <a:lstStyle/>
          <a:p>
            <a:pPr marL="0" indent="0">
              <a:buNone/>
            </a:pPr>
            <a:r>
              <a:rPr lang="en-US" b="1">
                <a:solidFill>
                  <a:schemeClr val="bg1"/>
                </a:solidFill>
                <a:ea typeface="Source Sans Pro"/>
              </a:rPr>
              <a:t>Looking forward: Quantifying relative headwinds and tailwinds </a:t>
            </a:r>
          </a:p>
        </p:txBody>
      </p:sp>
      <p:sp>
        <p:nvSpPr>
          <p:cNvPr id="2" name="TextBox 1">
            <a:extLst>
              <a:ext uri="{FF2B5EF4-FFF2-40B4-BE49-F238E27FC236}">
                <a16:creationId xmlns:a16="http://schemas.microsoft.com/office/drawing/2014/main" id="{765FACAB-DF6E-5290-780F-5C8D6669D3E1}"/>
              </a:ext>
            </a:extLst>
          </p:cNvPr>
          <p:cNvSpPr txBox="1"/>
          <p:nvPr/>
        </p:nvSpPr>
        <p:spPr>
          <a:xfrm>
            <a:off x="5093022" y="1228508"/>
            <a:ext cx="7077074" cy="4909036"/>
          </a:xfrm>
          <a:prstGeom prst="rect">
            <a:avLst/>
          </a:prstGeom>
          <a:noFill/>
        </p:spPr>
        <p:txBody>
          <a:bodyPr wrap="square" lIns="91440" tIns="45720" rIns="91440" bIns="45720" anchor="t">
            <a:spAutoFit/>
          </a:bodyPr>
          <a:lstStyle>
            <a:defPPr>
              <a:defRPr lang="en-US"/>
            </a:defPPr>
            <a:lvl1pPr eaLnBrk="1" fontAlgn="auto" hangingPunct="1">
              <a:spcBef>
                <a:spcPts val="0"/>
              </a:spcBef>
              <a:spcAft>
                <a:spcPts val="0"/>
              </a:spcAft>
              <a:defRPr sz="1600">
                <a:solidFill>
                  <a:schemeClr val="tx1">
                    <a:lumMod val="50000"/>
                    <a:lumOff val="50000"/>
                  </a:schemeClr>
                </a:solidFill>
                <a:latin typeface="Source Sans Pro" charset="0"/>
                <a:ea typeface="Source Sans Pro" charset="0"/>
                <a:cs typeface="Source Sans Pro" charset="0"/>
              </a:defRPr>
            </a:lvl1pPr>
          </a:lstStyle>
          <a:p>
            <a:pPr>
              <a:spcBef>
                <a:spcPts val="600"/>
              </a:spcBef>
              <a:spcAft>
                <a:spcPts val="1200"/>
              </a:spcAft>
            </a:pPr>
            <a:r>
              <a:rPr lang="en-US" sz="1300">
                <a:solidFill>
                  <a:schemeClr val="tx1"/>
                </a:solidFill>
                <a:latin typeface="Arial" panose="020B0604020202020204" pitchFamily="34" charset="0"/>
                <a:ea typeface="Source Sans Pro"/>
                <a:cs typeface="Arial" panose="020B0604020202020204" pitchFamily="34" charset="0"/>
              </a:rPr>
              <a:t>Ranking alternative factors needed to realize adoption highlights that there is considerable work to be done in the coming years, often use case specific. Some use cases are ready to move forward now; others may require additional action. Respondents note that the following will be critical to realizing these adoption outlooks:</a:t>
            </a:r>
          </a:p>
          <a:p>
            <a:pPr marL="457200">
              <a:spcBef>
                <a:spcPts val="600"/>
              </a:spcBef>
              <a:spcAft>
                <a:spcPts val="1200"/>
              </a:spcAft>
            </a:pPr>
            <a:r>
              <a:rPr lang="en-US" sz="1300">
                <a:solidFill>
                  <a:schemeClr val="tx1"/>
                </a:solidFill>
                <a:latin typeface="Arial Regular"/>
                <a:ea typeface="Source Sans Pro"/>
              </a:rPr>
              <a:t>Activating additional use cases over time (the only factor rated by third-party enablers as a tailwind in mid-2024, and as a result is shaded light green).</a:t>
            </a:r>
          </a:p>
          <a:p>
            <a:pPr marL="457200">
              <a:spcBef>
                <a:spcPts val="600"/>
              </a:spcBef>
              <a:spcAft>
                <a:spcPts val="1200"/>
              </a:spcAft>
            </a:pPr>
            <a:endParaRPr lang="en-US" sz="1300">
              <a:solidFill>
                <a:schemeClr val="tx1"/>
              </a:solidFill>
              <a:latin typeface="Arial Regular"/>
              <a:ea typeface="Source Sans Pro"/>
            </a:endParaRPr>
          </a:p>
          <a:p>
            <a:pPr marL="457200">
              <a:spcBef>
                <a:spcPts val="600"/>
              </a:spcBef>
              <a:spcAft>
                <a:spcPts val="1200"/>
              </a:spcAft>
            </a:pPr>
            <a:endParaRPr lang="en-US" sz="1300">
              <a:solidFill>
                <a:schemeClr val="tx1"/>
              </a:solidFill>
              <a:latin typeface="Arial Regular"/>
              <a:ea typeface="Source Sans Pro"/>
            </a:endParaRPr>
          </a:p>
          <a:p>
            <a:pPr marL="457200">
              <a:spcBef>
                <a:spcPts val="600"/>
              </a:spcBef>
              <a:spcAft>
                <a:spcPts val="1200"/>
              </a:spcAft>
            </a:pPr>
            <a:endParaRPr lang="en-US" sz="1300">
              <a:solidFill>
                <a:schemeClr val="tx1"/>
              </a:solidFill>
              <a:latin typeface="Arial Regular"/>
              <a:ea typeface="Source Sans Pro"/>
            </a:endParaRPr>
          </a:p>
          <a:p>
            <a:pPr marL="457200">
              <a:spcBef>
                <a:spcPts val="600"/>
              </a:spcBef>
              <a:spcAft>
                <a:spcPts val="1200"/>
              </a:spcAft>
            </a:pPr>
            <a:r>
              <a:rPr lang="en-US" sz="1300">
                <a:solidFill>
                  <a:schemeClr val="tx1"/>
                </a:solidFill>
                <a:latin typeface="Arial Regular"/>
                <a:ea typeface="Source Sans Pro"/>
              </a:rPr>
              <a:t>Advancing fraud tools, error resolution, alias enablement and user interfaces to grow network reach and usage.</a:t>
            </a:r>
          </a:p>
          <a:p>
            <a:pPr marL="457200">
              <a:spcBef>
                <a:spcPts val="600"/>
              </a:spcBef>
              <a:spcAft>
                <a:spcPts val="1200"/>
              </a:spcAft>
            </a:pPr>
            <a:r>
              <a:rPr lang="en-US" sz="1300">
                <a:solidFill>
                  <a:schemeClr val="tx1"/>
                </a:solidFill>
                <a:latin typeface="Arial Regular"/>
                <a:ea typeface="Source Sans Pro"/>
              </a:rPr>
              <a:t>Advancing other technology applications like QR codes, APIs and request for pay, thereby driving account-holder awareness.</a:t>
            </a:r>
          </a:p>
          <a:p>
            <a:pPr>
              <a:spcBef>
                <a:spcPts val="600"/>
              </a:spcBef>
              <a:spcAft>
                <a:spcPts val="1200"/>
              </a:spcAft>
            </a:pPr>
            <a:r>
              <a:rPr lang="en-US" sz="1300">
                <a:solidFill>
                  <a:schemeClr val="tx1"/>
                </a:solidFill>
                <a:latin typeface="Arial Regular"/>
                <a:ea typeface="Source Sans Pro"/>
              </a:rPr>
              <a:t>One area for follow-on discussion will be the differences seen in past FPC barometer surveys and this survey around the potential need for enhanced work-around rules and standards, training and go-to-market tool kits identified by financial institutions. </a:t>
            </a:r>
            <a:endParaRPr lang="en-US" sz="1300">
              <a:solidFill>
                <a:schemeClr val="tx1"/>
              </a:solidFill>
              <a:latin typeface="Arial Regular"/>
            </a:endParaRPr>
          </a:p>
        </p:txBody>
      </p:sp>
      <p:sp>
        <p:nvSpPr>
          <p:cNvPr id="70" name="TextBox 69">
            <a:extLst>
              <a:ext uri="{FF2B5EF4-FFF2-40B4-BE49-F238E27FC236}">
                <a16:creationId xmlns:a16="http://schemas.microsoft.com/office/drawing/2014/main" id="{4706D1E6-6EC4-0044-8AD4-EC60EEBB1AD2}"/>
              </a:ext>
            </a:extLst>
          </p:cNvPr>
          <p:cNvSpPr txBox="1"/>
          <p:nvPr/>
        </p:nvSpPr>
        <p:spPr>
          <a:xfrm>
            <a:off x="1939414" y="6212477"/>
            <a:ext cx="9593068" cy="215444"/>
          </a:xfrm>
          <a:prstGeom prst="rect">
            <a:avLst/>
          </a:prstGeom>
          <a:noFill/>
        </p:spPr>
        <p:txBody>
          <a:bodyPr wrap="square" rtlCol="0">
            <a:spAutoFit/>
          </a:bodyPr>
          <a:lstStyle/>
          <a:p>
            <a:pPr algn="ctr"/>
            <a:r>
              <a:rPr lang="en-US" sz="800" kern="0">
                <a:effectLst/>
                <a:latin typeface="Arial" panose="020B0604020202020204" pitchFamily="34" charset="0"/>
                <a:ea typeface="Times New Roman" panose="02020603050405020304" pitchFamily="18" charset="0"/>
                <a:cs typeface="Arial" panose="020B0604020202020204" pitchFamily="34" charset="0"/>
              </a:rPr>
              <a:t>For each of the following conditions listed below, please indicate whether you think it is a “headwind,” slowing adoption, or a “tailwind,” helping drive adoption (where 1=major headwind and 6=major tailwind)</a:t>
            </a:r>
            <a:endParaRPr lang="en-US" sz="800">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0FFA152B-C563-8DA0-C5E9-DCA93EE905D2}"/>
              </a:ext>
            </a:extLst>
          </p:cNvPr>
          <p:cNvSpPr>
            <a:spLocks noChangeAspect="1"/>
          </p:cNvSpPr>
          <p:nvPr/>
        </p:nvSpPr>
        <p:spPr>
          <a:xfrm>
            <a:off x="5228676" y="4881945"/>
            <a:ext cx="137160" cy="13716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C</a:t>
            </a:r>
          </a:p>
        </p:txBody>
      </p:sp>
      <p:sp>
        <p:nvSpPr>
          <p:cNvPr id="44" name="Oval 43">
            <a:extLst>
              <a:ext uri="{FF2B5EF4-FFF2-40B4-BE49-F238E27FC236}">
                <a16:creationId xmlns:a16="http://schemas.microsoft.com/office/drawing/2014/main" id="{2F07DAA2-3562-62B6-AAF6-FF32E70C424C}"/>
              </a:ext>
            </a:extLst>
          </p:cNvPr>
          <p:cNvSpPr>
            <a:spLocks noChangeAspect="1"/>
          </p:cNvSpPr>
          <p:nvPr/>
        </p:nvSpPr>
        <p:spPr>
          <a:xfrm>
            <a:off x="5228676" y="4237148"/>
            <a:ext cx="137160" cy="13716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B</a:t>
            </a:r>
          </a:p>
        </p:txBody>
      </p:sp>
      <p:sp>
        <p:nvSpPr>
          <p:cNvPr id="45" name="Oval 44">
            <a:extLst>
              <a:ext uri="{FF2B5EF4-FFF2-40B4-BE49-F238E27FC236}">
                <a16:creationId xmlns:a16="http://schemas.microsoft.com/office/drawing/2014/main" id="{C290586A-534A-2D76-641C-6ECEA32F1614}"/>
              </a:ext>
            </a:extLst>
          </p:cNvPr>
          <p:cNvSpPr/>
          <p:nvPr/>
        </p:nvSpPr>
        <p:spPr>
          <a:xfrm>
            <a:off x="5228676" y="2342551"/>
            <a:ext cx="137160" cy="137160"/>
          </a:xfrm>
          <a:prstGeom prst="ellips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A</a:t>
            </a:r>
          </a:p>
        </p:txBody>
      </p:sp>
      <p:pic>
        <p:nvPicPr>
          <p:cNvPr id="47" name="Picture 46">
            <a:extLst>
              <a:ext uri="{FF2B5EF4-FFF2-40B4-BE49-F238E27FC236}">
                <a16:creationId xmlns:a16="http://schemas.microsoft.com/office/drawing/2014/main" id="{3675FEE2-13B7-807B-7338-9F337A0FEE80}"/>
              </a:ext>
            </a:extLst>
          </p:cNvPr>
          <p:cNvPicPr>
            <a:picLocks noChangeAspect="1"/>
          </p:cNvPicPr>
          <p:nvPr/>
        </p:nvPicPr>
        <p:blipFill>
          <a:blip r:embed="rId3"/>
          <a:stretch>
            <a:fillRect/>
          </a:stretch>
        </p:blipFill>
        <p:spPr>
          <a:xfrm>
            <a:off x="5365837" y="2895600"/>
            <a:ext cx="6597468" cy="1155582"/>
          </a:xfrm>
          <a:prstGeom prst="rect">
            <a:avLst/>
          </a:prstGeom>
          <a:ln>
            <a:solidFill>
              <a:schemeClr val="accent1"/>
            </a:solidFill>
          </a:ln>
        </p:spPr>
      </p:pic>
      <p:pic>
        <p:nvPicPr>
          <p:cNvPr id="52" name="Picture 51">
            <a:extLst>
              <a:ext uri="{FF2B5EF4-FFF2-40B4-BE49-F238E27FC236}">
                <a16:creationId xmlns:a16="http://schemas.microsoft.com/office/drawing/2014/main" id="{F0459E34-0C74-D658-BD73-CC001FF40377}"/>
              </a:ext>
            </a:extLst>
          </p:cNvPr>
          <p:cNvPicPr>
            <a:picLocks noChangeAspect="1"/>
          </p:cNvPicPr>
          <p:nvPr/>
        </p:nvPicPr>
        <p:blipFill>
          <a:blip r:embed="rId4"/>
          <a:stretch>
            <a:fillRect/>
          </a:stretch>
        </p:blipFill>
        <p:spPr>
          <a:xfrm>
            <a:off x="592463" y="1234618"/>
            <a:ext cx="3724220" cy="5006434"/>
          </a:xfrm>
          <a:prstGeom prst="rect">
            <a:avLst/>
          </a:prstGeom>
        </p:spPr>
      </p:pic>
      <p:sp>
        <p:nvSpPr>
          <p:cNvPr id="30" name="Oval 29">
            <a:extLst>
              <a:ext uri="{FF2B5EF4-FFF2-40B4-BE49-F238E27FC236}">
                <a16:creationId xmlns:a16="http://schemas.microsoft.com/office/drawing/2014/main" id="{CF6ADBFC-E151-F0DE-ADA3-A87281031B58}"/>
              </a:ext>
            </a:extLst>
          </p:cNvPr>
          <p:cNvSpPr/>
          <p:nvPr/>
        </p:nvSpPr>
        <p:spPr>
          <a:xfrm>
            <a:off x="2341864" y="1956193"/>
            <a:ext cx="137160" cy="137160"/>
          </a:xfrm>
          <a:prstGeom prst="ellipse">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A</a:t>
            </a:r>
          </a:p>
        </p:txBody>
      </p:sp>
      <p:sp>
        <p:nvSpPr>
          <p:cNvPr id="31" name="Oval 30">
            <a:extLst>
              <a:ext uri="{FF2B5EF4-FFF2-40B4-BE49-F238E27FC236}">
                <a16:creationId xmlns:a16="http://schemas.microsoft.com/office/drawing/2014/main" id="{78157C43-FC5F-5FAD-C8E5-D06FF9304AD9}"/>
              </a:ext>
            </a:extLst>
          </p:cNvPr>
          <p:cNvSpPr>
            <a:spLocks noChangeAspect="1"/>
          </p:cNvSpPr>
          <p:nvPr/>
        </p:nvSpPr>
        <p:spPr>
          <a:xfrm>
            <a:off x="2341864" y="2471431"/>
            <a:ext cx="137160" cy="13716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B</a:t>
            </a:r>
          </a:p>
        </p:txBody>
      </p:sp>
      <p:sp>
        <p:nvSpPr>
          <p:cNvPr id="32" name="Oval 31">
            <a:extLst>
              <a:ext uri="{FF2B5EF4-FFF2-40B4-BE49-F238E27FC236}">
                <a16:creationId xmlns:a16="http://schemas.microsoft.com/office/drawing/2014/main" id="{838D0E5C-E0F3-D347-6BDE-DA7F9089D09C}"/>
              </a:ext>
            </a:extLst>
          </p:cNvPr>
          <p:cNvSpPr>
            <a:spLocks noChangeAspect="1"/>
          </p:cNvSpPr>
          <p:nvPr/>
        </p:nvSpPr>
        <p:spPr>
          <a:xfrm>
            <a:off x="2341864" y="3848482"/>
            <a:ext cx="137160" cy="13716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B</a:t>
            </a:r>
          </a:p>
        </p:txBody>
      </p:sp>
      <p:sp>
        <p:nvSpPr>
          <p:cNvPr id="33" name="Oval 32">
            <a:extLst>
              <a:ext uri="{FF2B5EF4-FFF2-40B4-BE49-F238E27FC236}">
                <a16:creationId xmlns:a16="http://schemas.microsoft.com/office/drawing/2014/main" id="{6D6B0CC0-E501-C38C-E701-2A4DE2914518}"/>
              </a:ext>
            </a:extLst>
          </p:cNvPr>
          <p:cNvSpPr>
            <a:spLocks noChangeAspect="1"/>
          </p:cNvSpPr>
          <p:nvPr/>
        </p:nvSpPr>
        <p:spPr>
          <a:xfrm>
            <a:off x="2341864" y="4025383"/>
            <a:ext cx="137160" cy="13716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B</a:t>
            </a:r>
          </a:p>
        </p:txBody>
      </p:sp>
      <p:sp>
        <p:nvSpPr>
          <p:cNvPr id="34" name="Oval 33">
            <a:extLst>
              <a:ext uri="{FF2B5EF4-FFF2-40B4-BE49-F238E27FC236}">
                <a16:creationId xmlns:a16="http://schemas.microsoft.com/office/drawing/2014/main" id="{496D60AD-ACA0-512D-1853-660DBDB472E3}"/>
              </a:ext>
            </a:extLst>
          </p:cNvPr>
          <p:cNvSpPr>
            <a:spLocks noChangeAspect="1"/>
          </p:cNvSpPr>
          <p:nvPr/>
        </p:nvSpPr>
        <p:spPr>
          <a:xfrm>
            <a:off x="2341864" y="5053548"/>
            <a:ext cx="137160" cy="13716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B</a:t>
            </a:r>
          </a:p>
        </p:txBody>
      </p:sp>
      <p:sp>
        <p:nvSpPr>
          <p:cNvPr id="36" name="Oval 35">
            <a:extLst>
              <a:ext uri="{FF2B5EF4-FFF2-40B4-BE49-F238E27FC236}">
                <a16:creationId xmlns:a16="http://schemas.microsoft.com/office/drawing/2014/main" id="{FD45F626-35CD-3CEA-1E36-397100D87295}"/>
              </a:ext>
            </a:extLst>
          </p:cNvPr>
          <p:cNvSpPr>
            <a:spLocks noChangeAspect="1"/>
          </p:cNvSpPr>
          <p:nvPr/>
        </p:nvSpPr>
        <p:spPr>
          <a:xfrm>
            <a:off x="2341864" y="4700665"/>
            <a:ext cx="137160" cy="13716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C</a:t>
            </a:r>
          </a:p>
        </p:txBody>
      </p:sp>
      <p:sp>
        <p:nvSpPr>
          <p:cNvPr id="37" name="Oval 36">
            <a:extLst>
              <a:ext uri="{FF2B5EF4-FFF2-40B4-BE49-F238E27FC236}">
                <a16:creationId xmlns:a16="http://schemas.microsoft.com/office/drawing/2014/main" id="{26D8C28C-37BD-4F91-26CC-8FDA6FE0A6F7}"/>
              </a:ext>
            </a:extLst>
          </p:cNvPr>
          <p:cNvSpPr>
            <a:spLocks noChangeAspect="1"/>
          </p:cNvSpPr>
          <p:nvPr/>
        </p:nvSpPr>
        <p:spPr>
          <a:xfrm>
            <a:off x="2341864" y="4875187"/>
            <a:ext cx="137160" cy="13716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C</a:t>
            </a:r>
          </a:p>
        </p:txBody>
      </p:sp>
      <p:sp>
        <p:nvSpPr>
          <p:cNvPr id="38" name="Oval 37">
            <a:extLst>
              <a:ext uri="{FF2B5EF4-FFF2-40B4-BE49-F238E27FC236}">
                <a16:creationId xmlns:a16="http://schemas.microsoft.com/office/drawing/2014/main" id="{1FAEE7F5-4A63-13FE-C314-96582577BA11}"/>
              </a:ext>
            </a:extLst>
          </p:cNvPr>
          <p:cNvSpPr>
            <a:spLocks noChangeAspect="1"/>
          </p:cNvSpPr>
          <p:nvPr/>
        </p:nvSpPr>
        <p:spPr>
          <a:xfrm>
            <a:off x="2341864" y="5742884"/>
            <a:ext cx="137160" cy="13716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C</a:t>
            </a:r>
          </a:p>
        </p:txBody>
      </p:sp>
      <p:sp>
        <p:nvSpPr>
          <p:cNvPr id="39" name="Oval 38">
            <a:extLst>
              <a:ext uri="{FF2B5EF4-FFF2-40B4-BE49-F238E27FC236}">
                <a16:creationId xmlns:a16="http://schemas.microsoft.com/office/drawing/2014/main" id="{7C17AF80-DA6F-D6F4-8712-BDD3A7285794}"/>
              </a:ext>
            </a:extLst>
          </p:cNvPr>
          <p:cNvSpPr>
            <a:spLocks noChangeAspect="1"/>
          </p:cNvSpPr>
          <p:nvPr/>
        </p:nvSpPr>
        <p:spPr>
          <a:xfrm>
            <a:off x="2341864" y="5918481"/>
            <a:ext cx="137160" cy="13716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C</a:t>
            </a:r>
          </a:p>
        </p:txBody>
      </p:sp>
      <p:sp>
        <p:nvSpPr>
          <p:cNvPr id="42" name="Oval 41">
            <a:extLst>
              <a:ext uri="{FF2B5EF4-FFF2-40B4-BE49-F238E27FC236}">
                <a16:creationId xmlns:a16="http://schemas.microsoft.com/office/drawing/2014/main" id="{30C3F319-84DC-E92E-C653-DB885463E8B5}"/>
              </a:ext>
            </a:extLst>
          </p:cNvPr>
          <p:cNvSpPr>
            <a:spLocks noChangeAspect="1"/>
          </p:cNvSpPr>
          <p:nvPr/>
        </p:nvSpPr>
        <p:spPr>
          <a:xfrm>
            <a:off x="2341864" y="6094079"/>
            <a:ext cx="137160" cy="137160"/>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C</a:t>
            </a:r>
          </a:p>
        </p:txBody>
      </p:sp>
      <p:sp>
        <p:nvSpPr>
          <p:cNvPr id="53" name="Oval 52">
            <a:extLst>
              <a:ext uri="{FF2B5EF4-FFF2-40B4-BE49-F238E27FC236}">
                <a16:creationId xmlns:a16="http://schemas.microsoft.com/office/drawing/2014/main" id="{62F4C0E6-2EC4-1C9D-00BF-7D46060AFA88}"/>
              </a:ext>
            </a:extLst>
          </p:cNvPr>
          <p:cNvSpPr>
            <a:spLocks noChangeAspect="1"/>
          </p:cNvSpPr>
          <p:nvPr/>
        </p:nvSpPr>
        <p:spPr>
          <a:xfrm>
            <a:off x="2341864" y="3671581"/>
            <a:ext cx="137160" cy="137160"/>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647543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BD537B-30A2-C548-B8C4-D7ED9E6F9F5A}"/>
              </a:ext>
            </a:extLst>
          </p:cNvPr>
          <p:cNvSpPr/>
          <p:nvPr/>
        </p:nvSpPr>
        <p:spPr>
          <a:xfrm>
            <a:off x="0" y="2196069"/>
            <a:ext cx="12192000" cy="3310210"/>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34820" name="Text Placeholder 4">
            <a:extLst>
              <a:ext uri="{FF2B5EF4-FFF2-40B4-BE49-F238E27FC236}">
                <a16:creationId xmlns:a16="http://schemas.microsoft.com/office/drawing/2014/main" id="{75D67B5F-816C-BFD3-4111-8BF7B1A9260E}"/>
              </a:ext>
            </a:extLst>
          </p:cNvPr>
          <p:cNvSpPr>
            <a:spLocks noGrp="1"/>
          </p:cNvSpPr>
          <p:nvPr>
            <p:ph type="body" sz="quarter" idx="4294967295"/>
          </p:nvPr>
        </p:nvSpPr>
        <p:spPr bwMode="auto">
          <a:xfrm>
            <a:off x="578107" y="255793"/>
            <a:ext cx="10294941"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b="1">
                <a:solidFill>
                  <a:schemeClr val="bg1"/>
                </a:solidFill>
                <a:ea typeface="Source Sans Pro"/>
                <a:cs typeface="Source Sans Pro" panose="020B0503030403020204" pitchFamily="34" charset="0"/>
              </a:rPr>
              <a:t>Looking forward: In respondents’ own words</a:t>
            </a:r>
          </a:p>
        </p:txBody>
      </p:sp>
      <p:sp>
        <p:nvSpPr>
          <p:cNvPr id="9" name="TextBox 8">
            <a:extLst>
              <a:ext uri="{FF2B5EF4-FFF2-40B4-BE49-F238E27FC236}">
                <a16:creationId xmlns:a16="http://schemas.microsoft.com/office/drawing/2014/main" id="{3E6E5872-13DC-F343-B3FF-FA840DEF2BA4}"/>
              </a:ext>
            </a:extLst>
          </p:cNvPr>
          <p:cNvSpPr txBox="1"/>
          <p:nvPr/>
        </p:nvSpPr>
        <p:spPr>
          <a:xfrm>
            <a:off x="589133" y="1422165"/>
            <a:ext cx="10283915" cy="523220"/>
          </a:xfrm>
          <a:prstGeom prst="rect">
            <a:avLst/>
          </a:prstGeom>
          <a:noFill/>
        </p:spPr>
        <p:txBody>
          <a:bodyPr wrap="square">
            <a:spAutoFit/>
          </a:bodyPr>
          <a:lstStyle/>
          <a:p>
            <a:pPr eaLnBrk="1" fontAlgn="auto" hangingPunct="1">
              <a:spcBef>
                <a:spcPts val="0"/>
              </a:spcBef>
              <a:spcAft>
                <a:spcPts val="0"/>
              </a:spcAft>
              <a:defRPr/>
            </a:pPr>
            <a:r>
              <a:rPr lang="en-US" sz="1400">
                <a:latin typeface="Arial" panose="020B0604020202020204" pitchFamily="34" charset="0"/>
                <a:ea typeface="Source Sans Pro" charset="0"/>
                <a:cs typeface="Arial" panose="020B0604020202020204" pitchFamily="34" charset="0"/>
              </a:rPr>
              <a:t>Respondents shared ideas of what would be most important for the industry in the near-, mid- and longer-term, in addition to the considerable detail and insight they shared throughout the quantitative parts of the survey. Highlights are included below. </a:t>
            </a:r>
          </a:p>
        </p:txBody>
      </p:sp>
      <p:sp>
        <p:nvSpPr>
          <p:cNvPr id="11" name="Text Placeholder 1">
            <a:extLst>
              <a:ext uri="{FF2B5EF4-FFF2-40B4-BE49-F238E27FC236}">
                <a16:creationId xmlns:a16="http://schemas.microsoft.com/office/drawing/2014/main" id="{5BAA120A-542E-524B-9087-96F3503B07E5}"/>
              </a:ext>
            </a:extLst>
          </p:cNvPr>
          <p:cNvSpPr txBox="1">
            <a:spLocks/>
          </p:cNvSpPr>
          <p:nvPr/>
        </p:nvSpPr>
        <p:spPr>
          <a:xfrm>
            <a:off x="589133" y="2339270"/>
            <a:ext cx="3386874" cy="3065487"/>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sz="1800" b="1">
                <a:solidFill>
                  <a:srgbClr val="003896"/>
                </a:solidFill>
              </a:rPr>
              <a:t>Near Term</a:t>
            </a:r>
          </a:p>
          <a:p>
            <a:pPr marL="0" indent="0">
              <a:spcBef>
                <a:spcPts val="0"/>
              </a:spcBef>
              <a:buFont typeface="Arial" pitchFamily="34" charset="0"/>
              <a:buNone/>
              <a:defRPr/>
            </a:pPr>
            <a:r>
              <a:rPr lang="en-US" sz="1400" b="1">
                <a:solidFill>
                  <a:srgbClr val="0399FD"/>
                </a:solidFill>
              </a:rPr>
              <a:t>Grow receiver network</a:t>
            </a:r>
            <a:br>
              <a:rPr lang="en-US" sz="2800" b="1"/>
            </a:br>
            <a:endParaRPr lang="en-US" sz="1100" b="1"/>
          </a:p>
          <a:p>
            <a:pPr marL="0" indent="0">
              <a:buFont typeface="Arial" pitchFamily="34" charset="0"/>
              <a:buNone/>
              <a:defRPr/>
            </a:pPr>
            <a:r>
              <a:rPr lang="en-US" sz="1100"/>
              <a:t>“The biggest success for instant payments has been successfully bringing TCH’s RTP, FedNow and Zelle from concept to implementation.” </a:t>
            </a:r>
            <a:br>
              <a:rPr lang="en-US" sz="1100"/>
            </a:br>
            <a:br>
              <a:rPr lang="en-US" sz="1100"/>
            </a:br>
            <a:r>
              <a:rPr lang="en-US" sz="1100"/>
              <a:t>“Leveraging two strong instant payments networks. Start with bilateral agreements first.”</a:t>
            </a:r>
          </a:p>
          <a:p>
            <a:pPr marL="0" indent="0">
              <a:buFont typeface="Arial" pitchFamily="34" charset="0"/>
              <a:buNone/>
              <a:defRPr/>
            </a:pPr>
            <a:endParaRPr lang="en-US" sz="1100"/>
          </a:p>
          <a:p>
            <a:pPr marL="0" indent="0">
              <a:buFont typeface="Arial" pitchFamily="34" charset="0"/>
              <a:buNone/>
              <a:defRPr/>
            </a:pPr>
            <a:r>
              <a:rPr lang="en-US" sz="1100"/>
              <a:t>“Rapid adoption by FIs to enable receipt of instant payments.”</a:t>
            </a:r>
          </a:p>
          <a:p>
            <a:pPr marL="0" indent="0">
              <a:buFont typeface="Arial" pitchFamily="34" charset="0"/>
              <a:buNone/>
              <a:defRPr/>
            </a:pPr>
            <a:endParaRPr lang="en-US" sz="1100"/>
          </a:p>
          <a:p>
            <a:pPr marL="0" indent="0">
              <a:buFont typeface="Arial" pitchFamily="34" charset="0"/>
              <a:buNone/>
              <a:defRPr/>
            </a:pPr>
            <a:r>
              <a:rPr lang="en-US" sz="1100"/>
              <a:t>“Leverage fintech partnerships with institutions (i.e., digital wallets, gig economy).”</a:t>
            </a:r>
          </a:p>
        </p:txBody>
      </p:sp>
      <p:sp>
        <p:nvSpPr>
          <p:cNvPr id="12" name="Text Placeholder 1">
            <a:extLst>
              <a:ext uri="{FF2B5EF4-FFF2-40B4-BE49-F238E27FC236}">
                <a16:creationId xmlns:a16="http://schemas.microsoft.com/office/drawing/2014/main" id="{8ED9836C-B238-0F4D-BC1F-C8C1432FA407}"/>
              </a:ext>
            </a:extLst>
          </p:cNvPr>
          <p:cNvSpPr txBox="1">
            <a:spLocks/>
          </p:cNvSpPr>
          <p:nvPr/>
        </p:nvSpPr>
        <p:spPr>
          <a:xfrm>
            <a:off x="4139293" y="2339270"/>
            <a:ext cx="4016828" cy="3167010"/>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accent4">
                    <a:lumMod val="75000"/>
                  </a:schemeClr>
                </a:solidFill>
                <a:latin typeface="Source Sans Pro" panose="020B0503030403020204" pitchFamily="34" charset="0"/>
                <a:ea typeface="Source Sans Pro" panose="020B0503030403020204" pitchFamily="34" charset="0"/>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accent4">
                    <a:lumMod val="75000"/>
                  </a:schemeClr>
                </a:solidFill>
                <a:latin typeface="Source Sans Pro" panose="020B0503030403020204" pitchFamily="34" charset="0"/>
                <a:ea typeface="Source Sans Pro" panose="020B0503030403020204" pitchFamily="34"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accent4">
                    <a:lumMod val="75000"/>
                  </a:schemeClr>
                </a:solidFill>
                <a:latin typeface="Source Sans Pro" panose="020B0503030403020204" pitchFamily="34" charset="0"/>
                <a:ea typeface="Source Sans Pro" panose="020B0503030403020204" pitchFamily="34"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Source Sans Pro" panose="020B0503030403020204" pitchFamily="34" charset="0"/>
                <a:ea typeface="Source Sans Pro" panose="020B0503030403020204" pitchFamily="34"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Source Sans Pro" panose="020B0503030403020204" pitchFamily="34" charset="0"/>
                <a:ea typeface="Source Sans Pro" panose="020B0503030403020204" pitchFamily="34"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800" b="1">
                <a:solidFill>
                  <a:srgbClr val="003896"/>
                </a:solidFill>
                <a:latin typeface="Arial" panose="020B0604020202020204" pitchFamily="34" charset="0"/>
                <a:cs typeface="Arial" panose="020B0604020202020204" pitchFamily="34" charset="0"/>
              </a:rPr>
              <a:t>Mid-term</a:t>
            </a:r>
            <a:br>
              <a:rPr lang="en-US" sz="2800" b="1">
                <a:solidFill>
                  <a:schemeClr val="tx1"/>
                </a:solidFill>
                <a:latin typeface="Arial" panose="020B0604020202020204" pitchFamily="34" charset="0"/>
                <a:cs typeface="Arial" panose="020B0604020202020204" pitchFamily="34" charset="0"/>
              </a:rPr>
            </a:br>
            <a:r>
              <a:rPr lang="en-US" sz="1400" b="1">
                <a:solidFill>
                  <a:srgbClr val="0399FD"/>
                </a:solidFill>
                <a:latin typeface="Arial" panose="020B0604020202020204" pitchFamily="34" charset="0"/>
                <a:cs typeface="Arial" panose="020B0604020202020204" pitchFamily="34" charset="0"/>
              </a:rPr>
              <a:t>Accelerate sender network</a:t>
            </a:r>
          </a:p>
          <a:p>
            <a:pPr marL="0" indent="0">
              <a:buNone/>
              <a:defRPr/>
            </a:pPr>
            <a:endParaRPr lang="en-US" sz="1100" b="1">
              <a:solidFill>
                <a:schemeClr val="tx1"/>
              </a:solidFill>
              <a:latin typeface="Arial" panose="020B0604020202020204" pitchFamily="34" charset="0"/>
              <a:cs typeface="Arial" panose="020B0604020202020204" pitchFamily="34" charset="0"/>
            </a:endParaRPr>
          </a:p>
          <a:p>
            <a:pPr marL="0" indent="0">
              <a:buNone/>
              <a:defRPr/>
            </a:pPr>
            <a:r>
              <a:rPr lang="en-US" sz="1100">
                <a:solidFill>
                  <a:schemeClr val="tx1"/>
                </a:solidFill>
                <a:latin typeface="Arial" panose="020B0604020202020204" pitchFamily="34" charset="0"/>
                <a:cs typeface="Arial" panose="020B0604020202020204" pitchFamily="34" charset="0"/>
              </a:rPr>
              <a:t>“Confirmation of payee to prevent push fraud.” </a:t>
            </a:r>
            <a:br>
              <a:rPr lang="en-US" sz="1100">
                <a:solidFill>
                  <a:schemeClr val="tx1"/>
                </a:solidFill>
                <a:latin typeface="Arial" panose="020B0604020202020204" pitchFamily="34" charset="0"/>
                <a:cs typeface="Arial" panose="020B0604020202020204" pitchFamily="34" charset="0"/>
              </a:rPr>
            </a:b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“Payment options that do not require sharing account numbers” “Alias service enablement”</a:t>
            </a:r>
            <a:br>
              <a:rPr lang="en-US" sz="1100">
                <a:solidFill>
                  <a:schemeClr val="tx1"/>
                </a:solidFill>
                <a:latin typeface="Arial" panose="020B0604020202020204" pitchFamily="34" charset="0"/>
                <a:cs typeface="Arial" panose="020B0604020202020204" pitchFamily="34" charset="0"/>
              </a:rPr>
            </a:br>
            <a:br>
              <a:rPr lang="en-US" sz="1100">
                <a:solidFill>
                  <a:schemeClr val="tx1"/>
                </a:solidFill>
                <a:latin typeface="Arial" panose="020B0604020202020204" pitchFamily="34" charset="0"/>
                <a:cs typeface="Arial" panose="020B0604020202020204" pitchFamily="34" charset="0"/>
              </a:rPr>
            </a:br>
            <a:r>
              <a:rPr lang="en-US" sz="1100">
                <a:solidFill>
                  <a:schemeClr val="tx1"/>
                </a:solidFill>
                <a:latin typeface="Arial" panose="020B0604020202020204" pitchFamily="34" charset="0"/>
                <a:cs typeface="Arial" panose="020B0604020202020204" pitchFamily="34" charset="0"/>
              </a:rPr>
              <a:t>"Removing barriers to support PSPs, aggregators and fintechs, to drive the advancement of digital overlays will be necessary to reach more use cases."</a:t>
            </a:r>
            <a:br>
              <a:rPr lang="en-US" sz="1100">
                <a:solidFill>
                  <a:schemeClr val="tx1"/>
                </a:solidFill>
                <a:latin typeface="Arial" panose="020B0604020202020204" pitchFamily="34" charset="0"/>
                <a:cs typeface="Arial" panose="020B0604020202020204" pitchFamily="34" charset="0"/>
              </a:rPr>
            </a:br>
            <a:endParaRPr lang="en-US" sz="1100">
              <a:solidFill>
                <a:schemeClr val="tx1"/>
              </a:solidFill>
              <a:latin typeface="Arial" panose="020B0604020202020204" pitchFamily="34" charset="0"/>
              <a:cs typeface="Arial" panose="020B0604020202020204" pitchFamily="34" charset="0"/>
            </a:endParaRPr>
          </a:p>
          <a:p>
            <a:pPr marL="0" indent="0">
              <a:buNone/>
              <a:defRPr/>
            </a:pPr>
            <a:r>
              <a:rPr lang="en-US" sz="1100">
                <a:solidFill>
                  <a:schemeClr val="tx1"/>
                </a:solidFill>
                <a:latin typeface="Arial" panose="020B0604020202020204" pitchFamily="34" charset="0"/>
                <a:cs typeface="Arial" panose="020B0604020202020204" pitchFamily="34" charset="0"/>
              </a:rPr>
              <a:t>"Encourage sender use-case adoption/usage, and incent it where necessary… Federal, state and local government adoption of payments for Fed and USPS payroll, Social Security, SNAP and other benefits, unemployment payments"</a:t>
            </a:r>
          </a:p>
          <a:p>
            <a:pPr marL="0" indent="0">
              <a:buNone/>
              <a:defRPr/>
            </a:pPr>
            <a:endParaRPr lang="en-US" sz="1100">
              <a:solidFill>
                <a:schemeClr val="tx1"/>
              </a:solidFill>
              <a:latin typeface="Arial" panose="020B0604020202020204" pitchFamily="34" charset="0"/>
              <a:cs typeface="Arial" panose="020B0604020202020204" pitchFamily="34" charset="0"/>
            </a:endParaRPr>
          </a:p>
          <a:p>
            <a:pPr marL="0" indent="0">
              <a:buNone/>
              <a:defRPr/>
            </a:pPr>
            <a:endParaRPr lang="en-US" sz="2800">
              <a:solidFill>
                <a:schemeClr val="tx1"/>
              </a:solidFill>
              <a:latin typeface="Arial" panose="020B0604020202020204" pitchFamily="34" charset="0"/>
              <a:cs typeface="Arial" panose="020B0604020202020204" pitchFamily="34" charset="0"/>
            </a:endParaRPr>
          </a:p>
        </p:txBody>
      </p:sp>
      <p:sp>
        <p:nvSpPr>
          <p:cNvPr id="13" name="Text Placeholder 1">
            <a:extLst>
              <a:ext uri="{FF2B5EF4-FFF2-40B4-BE49-F238E27FC236}">
                <a16:creationId xmlns:a16="http://schemas.microsoft.com/office/drawing/2014/main" id="{384392C0-53DE-8C4C-8D0A-F5B032BE62E4}"/>
              </a:ext>
            </a:extLst>
          </p:cNvPr>
          <p:cNvSpPr txBox="1">
            <a:spLocks/>
          </p:cNvSpPr>
          <p:nvPr/>
        </p:nvSpPr>
        <p:spPr>
          <a:xfrm>
            <a:off x="8327438" y="2339270"/>
            <a:ext cx="3573019" cy="2591960"/>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accent4">
                    <a:lumMod val="75000"/>
                  </a:schemeClr>
                </a:solidFill>
                <a:latin typeface="Source Sans Pro" panose="020B0503030403020204" pitchFamily="34" charset="0"/>
                <a:ea typeface="Source Sans Pro" panose="020B0503030403020204" pitchFamily="34" charset="0"/>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accent4">
                    <a:lumMod val="75000"/>
                  </a:schemeClr>
                </a:solidFill>
                <a:latin typeface="Source Sans Pro" panose="020B0503030403020204" pitchFamily="34" charset="0"/>
                <a:ea typeface="Source Sans Pro" panose="020B0503030403020204" pitchFamily="34"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accent4">
                    <a:lumMod val="75000"/>
                  </a:schemeClr>
                </a:solidFill>
                <a:latin typeface="Source Sans Pro" panose="020B0503030403020204" pitchFamily="34" charset="0"/>
                <a:ea typeface="Source Sans Pro" panose="020B0503030403020204" pitchFamily="34"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Source Sans Pro" panose="020B0503030403020204" pitchFamily="34" charset="0"/>
                <a:ea typeface="Source Sans Pro" panose="020B0503030403020204" pitchFamily="34"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Source Sans Pro" panose="020B0503030403020204" pitchFamily="34" charset="0"/>
                <a:ea typeface="Source Sans Pro" panose="020B0503030403020204" pitchFamily="34"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defRPr/>
            </a:pPr>
            <a:r>
              <a:rPr lang="en-US" sz="1800" b="1">
                <a:solidFill>
                  <a:srgbClr val="003896"/>
                </a:solidFill>
                <a:latin typeface="Arial" panose="020B0604020202020204" pitchFamily="34" charset="0"/>
                <a:cs typeface="Arial" panose="020B0604020202020204" pitchFamily="34" charset="0"/>
              </a:rPr>
              <a:t>Longer-term:</a:t>
            </a:r>
          </a:p>
          <a:p>
            <a:pPr marL="0" indent="0">
              <a:spcBef>
                <a:spcPts val="0"/>
              </a:spcBef>
              <a:buNone/>
              <a:defRPr/>
            </a:pPr>
            <a:r>
              <a:rPr lang="en-US" sz="1400" b="1">
                <a:solidFill>
                  <a:srgbClr val="0399FD"/>
                </a:solidFill>
                <a:latin typeface="Arial" panose="020B0604020202020204" pitchFamily="34" charset="0"/>
                <a:cs typeface="Arial" panose="020B0604020202020204" pitchFamily="34" charset="0"/>
              </a:rPr>
              <a:t>Extend use cases</a:t>
            </a:r>
            <a:br>
              <a:rPr lang="en-US" sz="2800">
                <a:solidFill>
                  <a:srgbClr val="0399FD"/>
                </a:solidFill>
                <a:latin typeface="Arial" panose="020B0604020202020204" pitchFamily="34" charset="0"/>
                <a:cs typeface="Arial" panose="020B0604020202020204" pitchFamily="34" charset="0"/>
              </a:rPr>
            </a:br>
            <a:endParaRPr lang="en-US" sz="1100">
              <a:solidFill>
                <a:srgbClr val="0399FD"/>
              </a:solidFill>
              <a:latin typeface="Arial" panose="020B0604020202020204" pitchFamily="34" charset="0"/>
              <a:cs typeface="Arial" panose="020B0604020202020204" pitchFamily="34" charset="0"/>
            </a:endParaRPr>
          </a:p>
          <a:p>
            <a:pPr marL="0" indent="0">
              <a:buNone/>
              <a:defRPr/>
            </a:pPr>
            <a:r>
              <a:rPr lang="en-US" sz="1100">
                <a:solidFill>
                  <a:schemeClr val="tx1"/>
                </a:solidFill>
                <a:latin typeface="Arial" panose="020B0604020202020204" pitchFamily="34" charset="0"/>
                <a:cs typeface="Arial" panose="020B0604020202020204" pitchFamily="34" charset="0"/>
              </a:rPr>
              <a:t>“Prioritizing the support for bank online channels, batch capabilities, and API access for advanced corporates... “</a:t>
            </a:r>
          </a:p>
          <a:p>
            <a:pPr marL="0" indent="0">
              <a:buNone/>
              <a:defRPr/>
            </a:pPr>
            <a:endParaRPr lang="en-US" sz="1100">
              <a:solidFill>
                <a:schemeClr val="tx1"/>
              </a:solidFill>
              <a:latin typeface="Arial" panose="020B0604020202020204" pitchFamily="34" charset="0"/>
              <a:cs typeface="Arial" panose="020B0604020202020204" pitchFamily="34" charset="0"/>
            </a:endParaRPr>
          </a:p>
          <a:p>
            <a:pPr marL="0" indent="0">
              <a:buNone/>
              <a:defRPr/>
            </a:pPr>
            <a:r>
              <a:rPr lang="en-US" sz="1100">
                <a:solidFill>
                  <a:schemeClr val="tx1"/>
                </a:solidFill>
                <a:latin typeface="Arial" panose="020B0604020202020204" pitchFamily="34" charset="0"/>
                <a:cs typeface="Arial" panose="020B0604020202020204" pitchFamily="34" charset="0"/>
              </a:rPr>
              <a:t>“POS integration, loan disbursements, leveraging remittance capabilities, and overhauling billing/invoice procedures, among others.”</a:t>
            </a:r>
          </a:p>
          <a:p>
            <a:pPr marL="0" indent="0">
              <a:buNone/>
              <a:defRPr/>
            </a:pPr>
            <a:endParaRPr lang="en-US" sz="1100">
              <a:solidFill>
                <a:schemeClr val="tx1"/>
              </a:solidFill>
              <a:latin typeface="Arial" panose="020B0604020202020204" pitchFamily="34" charset="0"/>
              <a:cs typeface="Arial" panose="020B0604020202020204" pitchFamily="34" charset="0"/>
            </a:endParaRPr>
          </a:p>
          <a:p>
            <a:pPr marL="0" indent="0">
              <a:buNone/>
              <a:defRPr/>
            </a:pPr>
            <a:r>
              <a:rPr lang="en-US" sz="1100">
                <a:solidFill>
                  <a:schemeClr val="tx1"/>
                </a:solidFill>
                <a:latin typeface="Arial" panose="020B0604020202020204" pitchFamily="34" charset="0"/>
                <a:cs typeface="Arial" panose="020B0604020202020204" pitchFamily="34" charset="0"/>
              </a:rPr>
              <a:t>“Cross border instant payments”</a:t>
            </a:r>
          </a:p>
        </p:txBody>
      </p:sp>
      <p:sp>
        <p:nvSpPr>
          <p:cNvPr id="14" name="TextBox 13">
            <a:extLst>
              <a:ext uri="{FF2B5EF4-FFF2-40B4-BE49-F238E27FC236}">
                <a16:creationId xmlns:a16="http://schemas.microsoft.com/office/drawing/2014/main" id="{0F96B367-0CBA-A34B-A664-83C5D4C0E4D4}"/>
              </a:ext>
            </a:extLst>
          </p:cNvPr>
          <p:cNvSpPr txBox="1"/>
          <p:nvPr/>
        </p:nvSpPr>
        <p:spPr>
          <a:xfrm>
            <a:off x="589133" y="5649480"/>
            <a:ext cx="6268867" cy="507831"/>
          </a:xfrm>
          <a:prstGeom prst="rect">
            <a:avLst/>
          </a:prstGeom>
          <a:noFill/>
        </p:spPr>
        <p:txBody>
          <a:bodyPr wrap="square" rtlCol="0">
            <a:spAutoFit/>
          </a:bodyPr>
          <a:lstStyle/>
          <a:p>
            <a:r>
              <a:rPr lang="en-US" sz="900" kern="0">
                <a:effectLst/>
                <a:latin typeface="Arial" panose="020B0604020202020204" pitchFamily="34" charset="0"/>
                <a:ea typeface="Times New Roman" panose="02020603050405020304" pitchFamily="18" charset="0"/>
                <a:cs typeface="Arial" panose="020B0604020202020204" pitchFamily="34" charset="0"/>
              </a:rPr>
              <a:t>What actions should be prioritized in the near-term to accelerate adoption of instant </a:t>
            </a:r>
            <a:r>
              <a:rPr lang="en-US" sz="900" kern="0">
                <a:latin typeface="Arial" panose="020B0604020202020204" pitchFamily="34" charset="0"/>
                <a:ea typeface="Times New Roman" panose="02020603050405020304" pitchFamily="18" charset="0"/>
                <a:cs typeface="Arial" panose="020B0604020202020204" pitchFamily="34" charset="0"/>
              </a:rPr>
              <a:t>p</a:t>
            </a:r>
            <a:r>
              <a:rPr lang="en-US" sz="900" kern="0">
                <a:effectLst/>
                <a:latin typeface="Arial" panose="020B0604020202020204" pitchFamily="34" charset="0"/>
                <a:ea typeface="Times New Roman" panose="02020603050405020304" pitchFamily="18" charset="0"/>
                <a:cs typeface="Arial" panose="020B0604020202020204" pitchFamily="34" charset="0"/>
              </a:rPr>
              <a:t>ayments (12-24 months?)</a:t>
            </a:r>
          </a:p>
          <a:p>
            <a:r>
              <a:rPr lang="en-US" sz="900">
                <a:latin typeface="Arial" panose="020B0604020202020204" pitchFamily="34" charset="0"/>
                <a:cs typeface="Arial" panose="020B0604020202020204" pitchFamily="34" charset="0"/>
              </a:rPr>
              <a:t>What actions should be prioritized over the mid-term to accelerate adoption of instant payments (24-48 months)?</a:t>
            </a:r>
          </a:p>
          <a:p>
            <a:r>
              <a:rPr lang="en-US" sz="900">
                <a:latin typeface="Arial" panose="020B0604020202020204" pitchFamily="34" charset="0"/>
                <a:cs typeface="Arial" panose="020B0604020202020204" pitchFamily="34" charset="0"/>
              </a:rPr>
              <a:t>What actions should be prioritized in the long term to accelerate adoption of instant payments (5+ years)?</a:t>
            </a:r>
          </a:p>
        </p:txBody>
      </p:sp>
    </p:spTree>
    <p:extLst>
      <p:ext uri="{BB962C8B-B14F-4D97-AF65-F5344CB8AC3E}">
        <p14:creationId xmlns:p14="http://schemas.microsoft.com/office/powerpoint/2010/main" val="165484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4E3B8C1-D584-C646-8A4F-575174AA1D92}"/>
              </a:ext>
            </a:extLst>
          </p:cNvPr>
          <p:cNvSpPr/>
          <p:nvPr/>
        </p:nvSpPr>
        <p:spPr>
          <a:xfrm>
            <a:off x="0" y="3694193"/>
            <a:ext cx="12192000" cy="1302219"/>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71" name="Text Placeholder 2">
            <a:extLst>
              <a:ext uri="{FF2B5EF4-FFF2-40B4-BE49-F238E27FC236}">
                <a16:creationId xmlns:a16="http://schemas.microsoft.com/office/drawing/2014/main" id="{717B7E2F-4BD6-D64D-A62D-33C3F8923969}"/>
              </a:ext>
            </a:extLst>
          </p:cNvPr>
          <p:cNvSpPr txBox="1">
            <a:spLocks/>
          </p:cNvSpPr>
          <p:nvPr/>
        </p:nvSpPr>
        <p:spPr>
          <a:xfrm>
            <a:off x="583762" y="260026"/>
            <a:ext cx="11393245" cy="673100"/>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a:solidFill>
                  <a:schemeClr val="bg1"/>
                </a:solidFill>
                <a:ea typeface="Source Sans Pro"/>
              </a:rPr>
              <a:t>Faster Payments Council Work Stream Alignment</a:t>
            </a:r>
          </a:p>
        </p:txBody>
      </p:sp>
      <p:sp>
        <p:nvSpPr>
          <p:cNvPr id="73" name="TextBox 72">
            <a:extLst>
              <a:ext uri="{FF2B5EF4-FFF2-40B4-BE49-F238E27FC236}">
                <a16:creationId xmlns:a16="http://schemas.microsoft.com/office/drawing/2014/main" id="{DE180261-B398-4D41-9FD7-E4BF8EA55498}"/>
              </a:ext>
            </a:extLst>
          </p:cNvPr>
          <p:cNvSpPr txBox="1"/>
          <p:nvPr/>
        </p:nvSpPr>
        <p:spPr>
          <a:xfrm>
            <a:off x="523376" y="1239496"/>
            <a:ext cx="11393246" cy="830997"/>
          </a:xfrm>
          <a:prstGeom prst="rect">
            <a:avLst/>
          </a:prstGeom>
          <a:noFill/>
        </p:spPr>
        <p:txBody>
          <a:bodyPr wrap="square" lIns="91440" tIns="45720" rIns="91440" bIns="45720" anchor="t">
            <a:spAutoFit/>
          </a:bodyPr>
          <a:lstStyle>
            <a:defPPr>
              <a:defRPr lang="en-US"/>
            </a:defPPr>
            <a:lvl1pPr eaLnBrk="1" fontAlgn="auto" hangingPunct="1">
              <a:spcBef>
                <a:spcPts val="0"/>
              </a:spcBef>
              <a:spcAft>
                <a:spcPts val="0"/>
              </a:spcAft>
              <a:defRPr sz="1600">
                <a:solidFill>
                  <a:schemeClr val="tx1">
                    <a:lumMod val="50000"/>
                    <a:lumOff val="50000"/>
                  </a:schemeClr>
                </a:solidFill>
                <a:latin typeface="Source Sans Pro" charset="0"/>
                <a:ea typeface="Source Sans Pro" charset="0"/>
                <a:cs typeface="Source Sans Pro" charset="0"/>
              </a:defRPr>
            </a:lvl1pPr>
          </a:lstStyle>
          <a:p>
            <a:r>
              <a:rPr lang="en-US">
                <a:solidFill>
                  <a:schemeClr val="tx1"/>
                </a:solidFill>
                <a:latin typeface="Arial" panose="020B0604020202020204" pitchFamily="34" charset="0"/>
                <a:ea typeface="Source Sans Pro"/>
                <a:cs typeface="Arial" panose="020B0604020202020204" pitchFamily="34" charset="0"/>
              </a:rPr>
              <a:t>The FPC’s work groups are aligned to our three areas of strategic focus, leveraging our members’ knowledge and expertise to accelerate usage of instant payments.  This slide maps needed areas of focus identified by survey of third-party enablers to specific FPC workstreams.</a:t>
            </a:r>
            <a:endParaRPr lang="en-US">
              <a:solidFill>
                <a:schemeClr val="tx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1E43FC30-0718-E749-AE81-9CE6C031DF91}"/>
              </a:ext>
            </a:extLst>
          </p:cNvPr>
          <p:cNvSpPr txBox="1"/>
          <p:nvPr/>
        </p:nvSpPr>
        <p:spPr>
          <a:xfrm>
            <a:off x="3850915" y="2692001"/>
            <a:ext cx="1939047" cy="800219"/>
          </a:xfrm>
          <a:prstGeom prst="rect">
            <a:avLst/>
          </a:prstGeom>
          <a:noFill/>
        </p:spPr>
        <p:txBody>
          <a:bodyPr wrap="square" lIns="91440" tIns="45720" rIns="91440" bIns="45720" rtlCol="0" anchor="t">
            <a:spAutoFit/>
          </a:bodyPr>
          <a:lstStyle/>
          <a:p>
            <a:r>
              <a:rPr lang="en-US" b="1">
                <a:solidFill>
                  <a:srgbClr val="003896"/>
                </a:solidFill>
                <a:latin typeface="Arial" panose="020B0604020202020204" pitchFamily="34" charset="0"/>
                <a:ea typeface="Source Sans Pro"/>
                <a:cs typeface="Arial" panose="020B0604020202020204" pitchFamily="34" charset="0"/>
              </a:rPr>
              <a:t>Reach</a:t>
            </a:r>
          </a:p>
          <a:p>
            <a:r>
              <a:rPr lang="en-US" sz="1400" b="1">
                <a:solidFill>
                  <a:srgbClr val="0399FD"/>
                </a:solidFill>
                <a:latin typeface="Arial" panose="020B0604020202020204" pitchFamily="34" charset="0"/>
                <a:ea typeface="Source Sans Pro" panose="020B0503030403020204" pitchFamily="34" charset="0"/>
                <a:cs typeface="Arial" panose="020B0604020202020204" pitchFamily="34" charset="0"/>
              </a:rPr>
              <a:t>Growing the reach of the networks</a:t>
            </a:r>
          </a:p>
        </p:txBody>
      </p:sp>
      <p:sp>
        <p:nvSpPr>
          <p:cNvPr id="75" name="TextBox 74">
            <a:extLst>
              <a:ext uri="{FF2B5EF4-FFF2-40B4-BE49-F238E27FC236}">
                <a16:creationId xmlns:a16="http://schemas.microsoft.com/office/drawing/2014/main" id="{C09F3871-F0B3-6145-9CE7-9DE234F71C09}"/>
              </a:ext>
            </a:extLst>
          </p:cNvPr>
          <p:cNvSpPr txBox="1"/>
          <p:nvPr/>
        </p:nvSpPr>
        <p:spPr>
          <a:xfrm>
            <a:off x="6561803" y="2692001"/>
            <a:ext cx="2436384" cy="800219"/>
          </a:xfrm>
          <a:prstGeom prst="rect">
            <a:avLst/>
          </a:prstGeom>
          <a:noFill/>
        </p:spPr>
        <p:txBody>
          <a:bodyPr wrap="square" lIns="91440" tIns="45720" rIns="91440" bIns="45720" rtlCol="0" anchor="t">
            <a:spAutoFit/>
          </a:bodyPr>
          <a:lstStyle/>
          <a:p>
            <a:r>
              <a:rPr lang="en-US" b="1">
                <a:solidFill>
                  <a:srgbClr val="003896"/>
                </a:solidFill>
                <a:latin typeface="Arial" panose="020B0604020202020204" pitchFamily="34" charset="0"/>
                <a:ea typeface="Source Sans Pro"/>
                <a:cs typeface="Arial" panose="020B0604020202020204" pitchFamily="34" charset="0"/>
              </a:rPr>
              <a:t>Experience</a:t>
            </a:r>
            <a:br>
              <a:rPr lang="en-US">
                <a:solidFill>
                  <a:srgbClr val="1D58A4"/>
                </a:solidFill>
                <a:latin typeface="Arial" panose="020B0604020202020204" pitchFamily="34" charset="0"/>
                <a:ea typeface="Source Sans Pro"/>
                <a:cs typeface="Arial" panose="020B0604020202020204" pitchFamily="34" charset="0"/>
              </a:rPr>
            </a:br>
            <a:r>
              <a:rPr lang="en-US" sz="1400" b="1">
                <a:solidFill>
                  <a:srgbClr val="0399FD"/>
                </a:solidFill>
                <a:latin typeface="Arial" panose="020B0604020202020204" pitchFamily="34" charset="0"/>
                <a:ea typeface="Source Sans Pro"/>
                <a:cs typeface="Arial" panose="020B0604020202020204" pitchFamily="34" charset="0"/>
              </a:rPr>
              <a:t>Developing the user experience</a:t>
            </a:r>
            <a:endParaRPr lang="en-US" b="1">
              <a:solidFill>
                <a:srgbClr val="0399FD"/>
              </a:solidFill>
              <a:latin typeface="Arial" panose="020B0604020202020204" pitchFamily="34" charset="0"/>
              <a:ea typeface="Source Sans Pro" panose="020B0503030403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C6AB871-8C3C-DB4E-ABD4-D4B046AD3BAA}"/>
              </a:ext>
            </a:extLst>
          </p:cNvPr>
          <p:cNvSpPr txBox="1"/>
          <p:nvPr/>
        </p:nvSpPr>
        <p:spPr>
          <a:xfrm>
            <a:off x="9631144" y="2799723"/>
            <a:ext cx="1973617" cy="584775"/>
          </a:xfrm>
          <a:prstGeom prst="rect">
            <a:avLst/>
          </a:prstGeom>
          <a:noFill/>
        </p:spPr>
        <p:txBody>
          <a:bodyPr wrap="none" lIns="91440" tIns="45720" rIns="91440" bIns="45720" rtlCol="0" anchor="t">
            <a:spAutoFit/>
          </a:bodyPr>
          <a:lstStyle/>
          <a:p>
            <a:r>
              <a:rPr lang="en-US" b="1">
                <a:solidFill>
                  <a:srgbClr val="003896"/>
                </a:solidFill>
                <a:latin typeface="Arial" panose="020B0604020202020204" pitchFamily="34" charset="0"/>
                <a:ea typeface="Source Sans Pro"/>
                <a:cs typeface="Arial" panose="020B0604020202020204" pitchFamily="34" charset="0"/>
              </a:rPr>
              <a:t>Trust</a:t>
            </a:r>
            <a:br>
              <a:rPr lang="en-US">
                <a:latin typeface="Arial" panose="020B0604020202020204" pitchFamily="34" charset="0"/>
                <a:ea typeface="Source Sans Pro" panose="020B0503030403020204" pitchFamily="34" charset="0"/>
                <a:cs typeface="Arial" panose="020B0604020202020204" pitchFamily="34" charset="0"/>
              </a:rPr>
            </a:br>
            <a:r>
              <a:rPr lang="en-US" sz="1400" b="1">
                <a:solidFill>
                  <a:srgbClr val="0399FD"/>
                </a:solidFill>
                <a:latin typeface="Arial" panose="020B0604020202020204" pitchFamily="34" charset="0"/>
                <a:ea typeface="Source Sans Pro" panose="020B0503030403020204" pitchFamily="34" charset="0"/>
                <a:cs typeface="Arial" panose="020B0604020202020204" pitchFamily="34" charset="0"/>
              </a:rPr>
              <a:t>Enhancing user trust</a:t>
            </a:r>
            <a:endParaRPr lang="en-US" b="1">
              <a:solidFill>
                <a:srgbClr val="0399FD"/>
              </a:solidFill>
              <a:latin typeface="Arial" panose="020B0604020202020204" pitchFamily="34" charset="0"/>
              <a:ea typeface="Source Sans Pro" panose="020B0503030403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8D546BA4-748F-7C43-AC96-5A8CB9F8312E}"/>
              </a:ext>
            </a:extLst>
          </p:cNvPr>
          <p:cNvSpPr txBox="1"/>
          <p:nvPr/>
        </p:nvSpPr>
        <p:spPr>
          <a:xfrm>
            <a:off x="2930495" y="3830850"/>
            <a:ext cx="2741740" cy="100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Network Reach   1.9</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Consumer Customer Awareness   2.8</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Business Customer Awareness   2.6</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Use Case Activation   3.6</a:t>
            </a:r>
          </a:p>
        </p:txBody>
      </p:sp>
      <p:sp>
        <p:nvSpPr>
          <p:cNvPr id="78" name="TextBox 77">
            <a:extLst>
              <a:ext uri="{FF2B5EF4-FFF2-40B4-BE49-F238E27FC236}">
                <a16:creationId xmlns:a16="http://schemas.microsoft.com/office/drawing/2014/main" id="{187AB6CA-D795-FB43-9CF1-128058E2C054}"/>
              </a:ext>
            </a:extLst>
          </p:cNvPr>
          <p:cNvSpPr txBox="1"/>
          <p:nvPr/>
        </p:nvSpPr>
        <p:spPr>
          <a:xfrm>
            <a:off x="5985417" y="3820911"/>
            <a:ext cx="2894847" cy="100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End User Interfaces   2.5</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Alias Enablement   2.2 </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APIs   2.9</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QR Codes   2.8</a:t>
            </a:r>
          </a:p>
        </p:txBody>
      </p:sp>
      <p:sp>
        <p:nvSpPr>
          <p:cNvPr id="79" name="TextBox 78">
            <a:extLst>
              <a:ext uri="{FF2B5EF4-FFF2-40B4-BE49-F238E27FC236}">
                <a16:creationId xmlns:a16="http://schemas.microsoft.com/office/drawing/2014/main" id="{197D2665-371C-7047-9FD6-2FE22DD7811D}"/>
              </a:ext>
            </a:extLst>
          </p:cNvPr>
          <p:cNvSpPr txBox="1"/>
          <p:nvPr/>
        </p:nvSpPr>
        <p:spPr>
          <a:xfrm>
            <a:off x="8833860" y="3820911"/>
            <a:ext cx="2931384" cy="100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Fraud tools   2.2</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Error Resolution   2.9</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Rules and Standards (3.4)</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Training and Documentation (3.5)</a:t>
            </a:r>
          </a:p>
        </p:txBody>
      </p:sp>
      <p:pic>
        <p:nvPicPr>
          <p:cNvPr id="80" name="Graphic 79" descr="Influencer outline">
            <a:extLst>
              <a:ext uri="{FF2B5EF4-FFF2-40B4-BE49-F238E27FC236}">
                <a16:creationId xmlns:a16="http://schemas.microsoft.com/office/drawing/2014/main" id="{9954BF0E-0857-B64A-8771-ACE078ADE1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30495" y="2634910"/>
            <a:ext cx="914400" cy="914400"/>
          </a:xfrm>
          <a:prstGeom prst="rect">
            <a:avLst/>
          </a:prstGeom>
        </p:spPr>
      </p:pic>
      <p:pic>
        <p:nvPicPr>
          <p:cNvPr id="81" name="Graphic 80" descr="Ecommerce with solid fill">
            <a:extLst>
              <a:ext uri="{FF2B5EF4-FFF2-40B4-BE49-F238E27FC236}">
                <a16:creationId xmlns:a16="http://schemas.microsoft.com/office/drawing/2014/main" id="{B0AE8B65-BBEE-0946-AD16-86A61C628C9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7738" r="15497"/>
          <a:stretch/>
        </p:blipFill>
        <p:spPr>
          <a:xfrm>
            <a:off x="5985417" y="2634910"/>
            <a:ext cx="610503" cy="914400"/>
          </a:xfrm>
          <a:prstGeom prst="rect">
            <a:avLst/>
          </a:prstGeom>
        </p:spPr>
      </p:pic>
      <p:pic>
        <p:nvPicPr>
          <p:cNvPr id="82" name="Graphic 81" descr="Shield Tick with solid fill">
            <a:extLst>
              <a:ext uri="{FF2B5EF4-FFF2-40B4-BE49-F238E27FC236}">
                <a16:creationId xmlns:a16="http://schemas.microsoft.com/office/drawing/2014/main" id="{BE6CE33A-A4E0-1846-9B45-75756A6AD1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33860" y="2634910"/>
            <a:ext cx="914400" cy="914400"/>
          </a:xfrm>
          <a:prstGeom prst="rect">
            <a:avLst/>
          </a:prstGeom>
        </p:spPr>
      </p:pic>
      <p:cxnSp>
        <p:nvCxnSpPr>
          <p:cNvPr id="85" name="Straight Connector 84">
            <a:extLst>
              <a:ext uri="{FF2B5EF4-FFF2-40B4-BE49-F238E27FC236}">
                <a16:creationId xmlns:a16="http://schemas.microsoft.com/office/drawing/2014/main" id="{2E807C81-F5E5-4544-9648-83E42A9BDA6F}"/>
              </a:ext>
            </a:extLst>
          </p:cNvPr>
          <p:cNvCxnSpPr>
            <a:cxnSpLocks/>
          </p:cNvCxnSpPr>
          <p:nvPr/>
        </p:nvCxnSpPr>
        <p:spPr>
          <a:xfrm>
            <a:off x="937693" y="3692479"/>
            <a:ext cx="9988826" cy="0"/>
          </a:xfrm>
          <a:prstGeom prst="line">
            <a:avLst/>
          </a:prstGeom>
          <a:ln>
            <a:solidFill>
              <a:srgbClr val="00389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CB6E237-C4E5-3F42-BB60-87E28ADF301F}"/>
              </a:ext>
            </a:extLst>
          </p:cNvPr>
          <p:cNvCxnSpPr>
            <a:cxnSpLocks/>
          </p:cNvCxnSpPr>
          <p:nvPr/>
        </p:nvCxnSpPr>
        <p:spPr>
          <a:xfrm>
            <a:off x="5789962" y="2569110"/>
            <a:ext cx="0" cy="3520800"/>
          </a:xfrm>
          <a:prstGeom prst="line">
            <a:avLst/>
          </a:prstGeom>
          <a:ln>
            <a:solidFill>
              <a:srgbClr val="00389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AC0639E-B355-984F-89FB-195A6A344EFF}"/>
              </a:ext>
            </a:extLst>
          </p:cNvPr>
          <p:cNvCxnSpPr>
            <a:cxnSpLocks/>
          </p:cNvCxnSpPr>
          <p:nvPr/>
        </p:nvCxnSpPr>
        <p:spPr>
          <a:xfrm>
            <a:off x="8618625" y="2606381"/>
            <a:ext cx="0" cy="3520800"/>
          </a:xfrm>
          <a:prstGeom prst="line">
            <a:avLst/>
          </a:prstGeom>
          <a:ln>
            <a:solidFill>
              <a:srgbClr val="00389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DE3ECD3-83FE-5B4A-23D7-42421CF4B1D2}"/>
              </a:ext>
            </a:extLst>
          </p:cNvPr>
          <p:cNvSpPr txBox="1"/>
          <p:nvPr/>
        </p:nvSpPr>
        <p:spPr>
          <a:xfrm>
            <a:off x="709151" y="3880127"/>
            <a:ext cx="1822935" cy="723275"/>
          </a:xfrm>
          <a:prstGeom prst="rect">
            <a:avLst/>
          </a:prstGeom>
          <a:noFill/>
        </p:spPr>
        <p:txBody>
          <a:bodyPr wrap="none" lIns="91440" tIns="45720" rIns="91440" bIns="45720" rtlCol="0" anchor="t">
            <a:spAutoFit/>
          </a:bodyPr>
          <a:lstStyle/>
          <a:p>
            <a:r>
              <a:rPr lang="en-US" b="1">
                <a:solidFill>
                  <a:srgbClr val="003896"/>
                </a:solidFill>
                <a:latin typeface="Arial" panose="020B0604020202020204" pitchFamily="34" charset="0"/>
                <a:ea typeface="Source Sans Pro"/>
                <a:cs typeface="Arial" panose="020B0604020202020204" pitchFamily="34" charset="0"/>
              </a:rPr>
              <a:t>Needed Focus</a:t>
            </a:r>
          </a:p>
          <a:p>
            <a:r>
              <a:rPr lang="en-US" sz="1100">
                <a:latin typeface="Arial" panose="020B0604020202020204" pitchFamily="34" charset="0"/>
                <a:ea typeface="Source Sans Pro" panose="020B0503030403020204" pitchFamily="34" charset="0"/>
                <a:cs typeface="Arial" panose="020B0604020202020204" pitchFamily="34" charset="0"/>
              </a:rPr>
              <a:t>(Study ratings, scale 1-6,</a:t>
            </a:r>
          </a:p>
          <a:p>
            <a:r>
              <a:rPr lang="en-US" sz="1100">
                <a:latin typeface="Arial" panose="020B0604020202020204" pitchFamily="34" charset="0"/>
                <a:ea typeface="Source Sans Pro" panose="020B0503030403020204" pitchFamily="34" charset="0"/>
                <a:cs typeface="Arial" panose="020B0604020202020204" pitchFamily="34" charset="0"/>
              </a:rPr>
              <a:t>1=Headwind, 6=tailwind)</a:t>
            </a:r>
          </a:p>
        </p:txBody>
      </p:sp>
      <p:cxnSp>
        <p:nvCxnSpPr>
          <p:cNvPr id="6" name="Straight Connector 5">
            <a:extLst>
              <a:ext uri="{FF2B5EF4-FFF2-40B4-BE49-F238E27FC236}">
                <a16:creationId xmlns:a16="http://schemas.microsoft.com/office/drawing/2014/main" id="{62161C25-752B-A83A-20EB-D954659851D7}"/>
              </a:ext>
            </a:extLst>
          </p:cNvPr>
          <p:cNvCxnSpPr>
            <a:cxnSpLocks/>
          </p:cNvCxnSpPr>
          <p:nvPr/>
        </p:nvCxnSpPr>
        <p:spPr>
          <a:xfrm>
            <a:off x="937693" y="4978878"/>
            <a:ext cx="9988826" cy="0"/>
          </a:xfrm>
          <a:prstGeom prst="line">
            <a:avLst/>
          </a:prstGeom>
          <a:ln>
            <a:solidFill>
              <a:srgbClr val="00389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74F694A-D2E3-D82D-6E10-9C3096D5124D}"/>
              </a:ext>
            </a:extLst>
          </p:cNvPr>
          <p:cNvSpPr txBox="1"/>
          <p:nvPr/>
        </p:nvSpPr>
        <p:spPr>
          <a:xfrm>
            <a:off x="731160" y="5070080"/>
            <a:ext cx="2062457" cy="646331"/>
          </a:xfrm>
          <a:prstGeom prst="rect">
            <a:avLst/>
          </a:prstGeom>
          <a:noFill/>
        </p:spPr>
        <p:txBody>
          <a:bodyPr wrap="square" lIns="91440" tIns="45720" rIns="91440" bIns="45720" rtlCol="0" anchor="t">
            <a:spAutoFit/>
          </a:bodyPr>
          <a:lstStyle/>
          <a:p>
            <a:r>
              <a:rPr lang="en-US" b="1">
                <a:solidFill>
                  <a:srgbClr val="003896"/>
                </a:solidFill>
                <a:latin typeface="Arial" panose="020B0604020202020204" pitchFamily="34" charset="0"/>
                <a:ea typeface="Source Sans Pro"/>
                <a:cs typeface="Arial" panose="020B0604020202020204" pitchFamily="34" charset="0"/>
              </a:rPr>
              <a:t>FPC Work Groups</a:t>
            </a:r>
          </a:p>
        </p:txBody>
      </p:sp>
      <p:sp>
        <p:nvSpPr>
          <p:cNvPr id="8" name="TextBox 7">
            <a:extLst>
              <a:ext uri="{FF2B5EF4-FFF2-40B4-BE49-F238E27FC236}">
                <a16:creationId xmlns:a16="http://schemas.microsoft.com/office/drawing/2014/main" id="{15655EDF-98FC-C43E-2F63-6B0D6023D759}"/>
              </a:ext>
            </a:extLst>
          </p:cNvPr>
          <p:cNvSpPr txBox="1"/>
          <p:nvPr/>
        </p:nvSpPr>
        <p:spPr>
          <a:xfrm>
            <a:off x="2933397" y="5053134"/>
            <a:ext cx="274174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Education and Awareness</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Cross-Border Payments</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Business Benefits of B2B Instant Payments</a:t>
            </a:r>
          </a:p>
          <a:p>
            <a:pPr marL="137160" indent="-137160" algn="l">
              <a:spcAft>
                <a:spcPts val="600"/>
              </a:spcAft>
              <a:buFont typeface="Arial" panose="020B0604020202020204" pitchFamily="34" charset="0"/>
              <a:buChar char="•"/>
            </a:pPr>
            <a:endParaRPr lang="en-US" sz="110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677208-10AB-9A19-C6C2-5FAAB5EE406A}"/>
              </a:ext>
            </a:extLst>
          </p:cNvPr>
          <p:cNvSpPr txBox="1"/>
          <p:nvPr/>
        </p:nvSpPr>
        <p:spPr>
          <a:xfrm>
            <a:off x="5994042" y="4996413"/>
            <a:ext cx="2741740"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Directory Models</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Secure Instant and Immediate Payments APIs</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QR Code Interface</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Real-time Recurring</a:t>
            </a:r>
          </a:p>
          <a:p>
            <a:pPr marL="137160" indent="-137160" algn="l">
              <a:spcAft>
                <a:spcPts val="600"/>
              </a:spcAft>
              <a:buFont typeface="Arial" panose="020B0604020202020204" pitchFamily="34" charset="0"/>
              <a:buChar char="•"/>
            </a:pPr>
            <a:endParaRPr lang="en-US" sz="110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AF7ABF-0E4D-2EBA-8AF2-79F50B86CB4C}"/>
              </a:ext>
            </a:extLst>
          </p:cNvPr>
          <p:cNvSpPr txBox="1"/>
          <p:nvPr/>
        </p:nvSpPr>
        <p:spPr>
          <a:xfrm>
            <a:off x="8833860" y="5053134"/>
            <a:ext cx="27417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1600">
                <a:solidFill>
                  <a:srgbClr val="7F7F7F"/>
                </a:solidFill>
                <a:latin typeface="Source Sans Pro"/>
                <a:ea typeface="Source Sans Pro"/>
                <a:cs typeface="Calibri"/>
              </a:defRPr>
            </a:lvl1pPr>
          </a:lstStyle>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Fraud Work Group</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Operational Considerations for Instant and Immediate Payments</a:t>
            </a:r>
          </a:p>
          <a:p>
            <a:pPr marL="137160" indent="-137160" algn="l">
              <a:spcAft>
                <a:spcPts val="600"/>
              </a:spcAft>
              <a:buFont typeface="Arial" panose="020B0604020202020204" pitchFamily="34" charset="0"/>
              <a:buChar char="•"/>
            </a:pPr>
            <a:r>
              <a:rPr lang="en-US" sz="1100">
                <a:solidFill>
                  <a:schemeClr val="tx1"/>
                </a:solidFill>
                <a:latin typeface="Arial" panose="020B0604020202020204" pitchFamily="34" charset="0"/>
                <a:cs typeface="Arial" panose="020B0604020202020204" pitchFamily="34" charset="0"/>
              </a:rPr>
              <a:t>Financial Inclusion</a:t>
            </a:r>
          </a:p>
        </p:txBody>
      </p:sp>
      <p:sp>
        <p:nvSpPr>
          <p:cNvPr id="4" name="TextBox 3">
            <a:extLst>
              <a:ext uri="{FF2B5EF4-FFF2-40B4-BE49-F238E27FC236}">
                <a16:creationId xmlns:a16="http://schemas.microsoft.com/office/drawing/2014/main" id="{E33CD01C-37D2-85A7-1BEB-3562ED84EBC3}"/>
              </a:ext>
            </a:extLst>
          </p:cNvPr>
          <p:cNvSpPr txBox="1"/>
          <p:nvPr/>
        </p:nvSpPr>
        <p:spPr>
          <a:xfrm>
            <a:off x="2130726" y="6203264"/>
            <a:ext cx="9846282" cy="215444"/>
          </a:xfrm>
          <a:prstGeom prst="rect">
            <a:avLst/>
          </a:prstGeom>
          <a:noFill/>
        </p:spPr>
        <p:txBody>
          <a:bodyPr wrap="square" rtlCol="0">
            <a:spAutoFit/>
          </a:bodyPr>
          <a:lstStyle/>
          <a:p>
            <a:pPr algn="ctr"/>
            <a:r>
              <a:rPr lang="en-US" sz="800" kern="0">
                <a:effectLst/>
                <a:latin typeface="Arial" panose="020B0604020202020204" pitchFamily="34" charset="0"/>
                <a:ea typeface="Times New Roman" panose="02020603050405020304" pitchFamily="18" charset="0"/>
                <a:cs typeface="Arial" panose="020B0604020202020204" pitchFamily="34" charset="0"/>
              </a:rPr>
              <a:t>For each of the following conditions listed below, please indicate whether you think it is a “headwind,” slowing adoption, or a “tailwind,” helping drive adoption (where 1=major headwind and 6=major tailwind)</a:t>
            </a:r>
            <a:endParaRPr lang="en-US" sz="80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6693634-7FED-2029-8E42-95C9188B9244}"/>
              </a:ext>
            </a:extLst>
          </p:cNvPr>
          <p:cNvCxnSpPr>
            <a:cxnSpLocks/>
          </p:cNvCxnSpPr>
          <p:nvPr/>
        </p:nvCxnSpPr>
        <p:spPr>
          <a:xfrm>
            <a:off x="2793724" y="2548980"/>
            <a:ext cx="0" cy="3520800"/>
          </a:xfrm>
          <a:prstGeom prst="line">
            <a:avLst/>
          </a:prstGeom>
          <a:ln>
            <a:solidFill>
              <a:srgbClr val="003896"/>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65A79F7-8E23-8A6D-82D9-B8D0E946C2A7}"/>
              </a:ext>
            </a:extLst>
          </p:cNvPr>
          <p:cNvSpPr/>
          <p:nvPr/>
        </p:nvSpPr>
        <p:spPr>
          <a:xfrm>
            <a:off x="2793261" y="2172454"/>
            <a:ext cx="8714377" cy="3476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FPC Focus Areas</a:t>
            </a:r>
          </a:p>
        </p:txBody>
      </p:sp>
      <p:sp>
        <p:nvSpPr>
          <p:cNvPr id="15" name="Oval 14">
            <a:extLst>
              <a:ext uri="{FF2B5EF4-FFF2-40B4-BE49-F238E27FC236}">
                <a16:creationId xmlns:a16="http://schemas.microsoft.com/office/drawing/2014/main" id="{DEBBD0DF-F370-8F86-8206-607A32262B46}"/>
              </a:ext>
            </a:extLst>
          </p:cNvPr>
          <p:cNvSpPr/>
          <p:nvPr/>
        </p:nvSpPr>
        <p:spPr>
          <a:xfrm>
            <a:off x="4181186" y="3830850"/>
            <a:ext cx="292570" cy="237106"/>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354704C-5B51-4EBF-A7AD-45C12D1B5848}"/>
              </a:ext>
            </a:extLst>
          </p:cNvPr>
          <p:cNvSpPr/>
          <p:nvPr/>
        </p:nvSpPr>
        <p:spPr>
          <a:xfrm>
            <a:off x="7370078" y="4069510"/>
            <a:ext cx="292570" cy="237106"/>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8FBCEB8-CB55-D0F9-14AC-BE30128E5621}"/>
              </a:ext>
            </a:extLst>
          </p:cNvPr>
          <p:cNvSpPr/>
          <p:nvPr/>
        </p:nvSpPr>
        <p:spPr>
          <a:xfrm>
            <a:off x="9828600" y="3827982"/>
            <a:ext cx="292570" cy="237106"/>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FCC734E-0783-B0DF-12C8-749A2E2CC3DF}"/>
              </a:ext>
            </a:extLst>
          </p:cNvPr>
          <p:cNvSpPr/>
          <p:nvPr/>
        </p:nvSpPr>
        <p:spPr>
          <a:xfrm>
            <a:off x="4480233" y="4569848"/>
            <a:ext cx="292570" cy="237106"/>
          </a:xfrm>
          <a:prstGeom prst="ellipse">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E707399-3D1C-CE97-CB9D-D7C1348EAF88}"/>
              </a:ext>
            </a:extLst>
          </p:cNvPr>
          <p:cNvSpPr/>
          <p:nvPr/>
        </p:nvSpPr>
        <p:spPr>
          <a:xfrm>
            <a:off x="5247984" y="4078136"/>
            <a:ext cx="292570" cy="237106"/>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D5CA04D-E2CF-0302-E155-EF4AA07194D3}"/>
              </a:ext>
            </a:extLst>
          </p:cNvPr>
          <p:cNvSpPr/>
          <p:nvPr/>
        </p:nvSpPr>
        <p:spPr>
          <a:xfrm>
            <a:off x="5167478" y="4316796"/>
            <a:ext cx="292570" cy="237106"/>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E4A1220-38F4-89AC-C631-7FF20C774C77}"/>
              </a:ext>
            </a:extLst>
          </p:cNvPr>
          <p:cNvSpPr/>
          <p:nvPr/>
        </p:nvSpPr>
        <p:spPr>
          <a:xfrm>
            <a:off x="7505230" y="3833736"/>
            <a:ext cx="292570" cy="237106"/>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A174056-9743-E5AA-DBC9-FF1EDA43E489}"/>
              </a:ext>
            </a:extLst>
          </p:cNvPr>
          <p:cNvSpPr/>
          <p:nvPr/>
        </p:nvSpPr>
        <p:spPr>
          <a:xfrm>
            <a:off x="6579327" y="4313942"/>
            <a:ext cx="292570" cy="237106"/>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906932-A2F6-ECE8-DBA0-DC5116369280}"/>
              </a:ext>
            </a:extLst>
          </p:cNvPr>
          <p:cNvSpPr/>
          <p:nvPr/>
        </p:nvSpPr>
        <p:spPr>
          <a:xfrm>
            <a:off x="6938757" y="4561231"/>
            <a:ext cx="292570" cy="237106"/>
          </a:xfrm>
          <a:prstGeom prst="ellipse">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443EBD3-C1AB-C548-CE50-C0440539BC9B}"/>
              </a:ext>
            </a:extLst>
          </p:cNvPr>
          <p:cNvSpPr/>
          <p:nvPr/>
        </p:nvSpPr>
        <p:spPr>
          <a:xfrm>
            <a:off x="10139258" y="4077098"/>
            <a:ext cx="292570" cy="237106"/>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144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F669DF-B68C-AC48-A0EF-57962880CD9C}"/>
              </a:ext>
            </a:extLst>
          </p:cNvPr>
          <p:cNvSpPr/>
          <p:nvPr/>
        </p:nvSpPr>
        <p:spPr>
          <a:xfrm>
            <a:off x="0" y="2429152"/>
            <a:ext cx="12192000" cy="3473626"/>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4578" name="Text Placeholder 4">
            <a:extLst>
              <a:ext uri="{FF2B5EF4-FFF2-40B4-BE49-F238E27FC236}">
                <a16:creationId xmlns:a16="http://schemas.microsoft.com/office/drawing/2014/main" id="{95121193-4F37-8309-6EED-0D1A9C505EF8}"/>
              </a:ext>
            </a:extLst>
          </p:cNvPr>
          <p:cNvSpPr>
            <a:spLocks noGrp="1"/>
          </p:cNvSpPr>
          <p:nvPr>
            <p:ph type="body" sz="quarter" idx="4294967295"/>
          </p:nvPr>
        </p:nvSpPr>
        <p:spPr bwMode="auto">
          <a:xfrm>
            <a:off x="571500" y="307141"/>
            <a:ext cx="11620500" cy="727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b="1">
                <a:solidFill>
                  <a:schemeClr val="bg1"/>
                </a:solidFill>
                <a:ea typeface="Source Sans Pro"/>
                <a:cs typeface="Source Sans Pro" panose="020B0503030403020204" pitchFamily="34" charset="0"/>
              </a:rPr>
              <a:t>Appendix: Objectives, methodology and respondent profile</a:t>
            </a:r>
          </a:p>
        </p:txBody>
      </p:sp>
      <p:sp>
        <p:nvSpPr>
          <p:cNvPr id="9" name="TextBox 8">
            <a:extLst>
              <a:ext uri="{FF2B5EF4-FFF2-40B4-BE49-F238E27FC236}">
                <a16:creationId xmlns:a16="http://schemas.microsoft.com/office/drawing/2014/main" id="{BF1CFBCA-4830-4A43-98CF-09BCD017DB49}"/>
              </a:ext>
            </a:extLst>
          </p:cNvPr>
          <p:cNvSpPr txBox="1"/>
          <p:nvPr/>
        </p:nvSpPr>
        <p:spPr>
          <a:xfrm>
            <a:off x="571500" y="1366376"/>
            <a:ext cx="11038114" cy="830997"/>
          </a:xfrm>
          <a:prstGeom prst="rect">
            <a:avLst/>
          </a:prstGeom>
          <a:noFill/>
        </p:spPr>
        <p:txBody>
          <a:bodyPr wrap="square" lIns="91440" tIns="45720" rIns="91440" bIns="45720" anchor="t">
            <a:spAutoFit/>
          </a:bodyPr>
          <a:lstStyle/>
          <a:p>
            <a:pPr eaLnBrk="1" fontAlgn="auto" hangingPunct="1">
              <a:spcBef>
                <a:spcPts val="300"/>
              </a:spcBef>
              <a:spcAft>
                <a:spcPts val="300"/>
              </a:spcAft>
              <a:defRPr/>
            </a:pPr>
            <a:r>
              <a:rPr lang="en-US" sz="1200">
                <a:latin typeface="Arial" panose="020B0604020202020204" pitchFamily="34" charset="0"/>
                <a:ea typeface="Source Sans Pro"/>
                <a:cs typeface="Arial" panose="020B0604020202020204" pitchFamily="34" charset="0"/>
              </a:rPr>
              <a:t>This study surveyed core processors, bankers’ banks, corporate credit unions and fintech providers. The survey instrument was shared in advance and three office hours were held to review and field questions for respondents. Sixty organizations were invited and 25 completed the detailed survey, taking approximately 45 minutes on average. The survey saw representation across market segments including among larger firms based on customer count. Collectively, these respondents serve over 90% of U.S. institutions.</a:t>
            </a:r>
          </a:p>
        </p:txBody>
      </p:sp>
      <p:sp>
        <p:nvSpPr>
          <p:cNvPr id="10" name="TextBox 8">
            <a:extLst>
              <a:ext uri="{FF2B5EF4-FFF2-40B4-BE49-F238E27FC236}">
                <a16:creationId xmlns:a16="http://schemas.microsoft.com/office/drawing/2014/main" id="{577009F0-922E-0E43-889D-688827FF53CB}"/>
              </a:ext>
            </a:extLst>
          </p:cNvPr>
          <p:cNvSpPr txBox="1">
            <a:spLocks noChangeArrowheads="1"/>
          </p:cNvSpPr>
          <p:nvPr/>
        </p:nvSpPr>
        <p:spPr bwMode="auto">
          <a:xfrm>
            <a:off x="590264" y="2612872"/>
            <a:ext cx="3754745" cy="3061306"/>
          </a:xfrm>
          <a:prstGeom prst="rect">
            <a:avLst/>
          </a:prstGeom>
          <a:noFill/>
          <a:ln>
            <a:noFill/>
          </a:ln>
        </p:spPr>
        <p:txBody>
          <a:bodyPr/>
          <a:lstStyle>
            <a:lvl1pPr marL="342900" indent="-2254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spcAft>
                <a:spcPts val="600"/>
              </a:spcAft>
              <a:buSzPts val="1000"/>
            </a:pPr>
            <a:r>
              <a:rPr lang="en-US" altLang="en-US" sz="1400" b="1">
                <a:solidFill>
                  <a:srgbClr val="003896"/>
                </a:solidFill>
                <a:latin typeface="Arial" panose="020B0604020202020204" pitchFamily="34" charset="0"/>
                <a:cs typeface="Arial" panose="020B0604020202020204" pitchFamily="34" charset="0"/>
              </a:rPr>
              <a:t>Objectives:</a:t>
            </a:r>
            <a:endParaRPr lang="en-US" altLang="en-US" sz="1400">
              <a:solidFill>
                <a:srgbClr val="003896"/>
              </a:solidFill>
              <a:latin typeface="Arial" panose="020B0604020202020204" pitchFamily="34" charset="0"/>
              <a:cs typeface="Arial" panose="020B0604020202020204" pitchFamily="34" charset="0"/>
            </a:endParaRPr>
          </a:p>
          <a:p>
            <a:pPr marL="320040" indent="-137160" eaLnBrk="1" hangingPunct="1">
              <a:spcAft>
                <a:spcPts val="600"/>
              </a:spcAft>
              <a:buSzPts val="1000"/>
              <a:buFont typeface="Arial" panose="020B0604020202020204" pitchFamily="34" charset="0"/>
              <a:buChar char="•"/>
            </a:pPr>
            <a:r>
              <a:rPr lang="en-US" altLang="en-US" sz="1100">
                <a:latin typeface="Arial" panose="020B0604020202020204" pitchFamily="34" charset="0"/>
                <a:cs typeface="Arial" panose="020B0604020202020204" pitchFamily="34" charset="0"/>
              </a:rPr>
              <a:t>Quantify the current state and outlook for instant payments adoption by financial institutions.</a:t>
            </a:r>
          </a:p>
          <a:p>
            <a:pPr marL="320040" indent="-137160" eaLnBrk="1" hangingPunct="1">
              <a:spcAft>
                <a:spcPts val="600"/>
              </a:spcAft>
              <a:buSzPts val="1000"/>
              <a:buFont typeface="Arial" panose="020B0604020202020204" pitchFamily="34" charset="0"/>
              <a:buChar char="•"/>
            </a:pPr>
            <a:r>
              <a:rPr lang="en-US" altLang="en-US" sz="1100">
                <a:latin typeface="Arial" panose="020B0604020202020204" pitchFamily="34" charset="0"/>
                <a:cs typeface="Arial" panose="020B0604020202020204" pitchFamily="34" charset="0"/>
              </a:rPr>
              <a:t>Gather information that is representative of the broader market of U.S.-based financial institutions.</a:t>
            </a:r>
          </a:p>
          <a:p>
            <a:pPr marL="320040" indent="-137160" eaLnBrk="1" hangingPunct="1">
              <a:spcAft>
                <a:spcPts val="600"/>
              </a:spcAft>
              <a:buSzPts val="1000"/>
              <a:buFont typeface="Arial" panose="020B0604020202020204" pitchFamily="34" charset="0"/>
              <a:buChar char="•"/>
            </a:pPr>
            <a:r>
              <a:rPr lang="en-US" altLang="en-US" sz="1100">
                <a:latin typeface="Arial" panose="020B0604020202020204" pitchFamily="34" charset="0"/>
                <a:cs typeface="Arial" panose="020B0604020202020204" pitchFamily="34" charset="0"/>
              </a:rPr>
              <a:t>Document industry experts’ views on use case priorities, market headwinds and tailwinds, fraud mitigation, and ideas for next collective industry strategies in the near-, mid- and longer-term and experience with fraud. </a:t>
            </a:r>
          </a:p>
          <a:p>
            <a:pPr marL="320040" indent="-137160" eaLnBrk="1" hangingPunct="1">
              <a:spcAft>
                <a:spcPts val="600"/>
              </a:spcAft>
              <a:buSzPts val="1000"/>
              <a:buFont typeface="Arial" panose="020B0604020202020204" pitchFamily="34" charset="0"/>
              <a:buChar char="•"/>
            </a:pPr>
            <a:r>
              <a:rPr lang="en-US" altLang="en-US" sz="1100">
                <a:latin typeface="Arial" panose="020B0604020202020204" pitchFamily="34" charset="0"/>
                <a:cs typeface="Arial" panose="020B0604020202020204" pitchFamily="34" charset="0"/>
              </a:rPr>
              <a:t>The following results were reviewed at the U.S. Faster Payments Council’s Fall 2024 meeting to help synthesize results. </a:t>
            </a:r>
            <a:endParaRPr lang="en-US" altLang="en-US" sz="1200">
              <a:latin typeface="Arial" panose="020B0604020202020204" pitchFamily="34" charset="0"/>
              <a:cs typeface="Arial" panose="020B0604020202020204" pitchFamily="34" charset="0"/>
            </a:endParaRPr>
          </a:p>
        </p:txBody>
      </p:sp>
      <p:sp>
        <p:nvSpPr>
          <p:cNvPr id="11" name="TextBox 9">
            <a:extLst>
              <a:ext uri="{FF2B5EF4-FFF2-40B4-BE49-F238E27FC236}">
                <a16:creationId xmlns:a16="http://schemas.microsoft.com/office/drawing/2014/main" id="{11A2F254-E9F8-4E4E-A8D3-6FA733161E4F}"/>
              </a:ext>
            </a:extLst>
          </p:cNvPr>
          <p:cNvSpPr txBox="1">
            <a:spLocks noChangeArrowheads="1"/>
          </p:cNvSpPr>
          <p:nvPr/>
        </p:nvSpPr>
        <p:spPr bwMode="auto">
          <a:xfrm>
            <a:off x="4345009" y="2612873"/>
            <a:ext cx="3803418" cy="1991784"/>
          </a:xfrm>
          <a:prstGeom prst="rect">
            <a:avLst/>
          </a:prstGeom>
          <a:noFill/>
          <a:ln>
            <a:noFill/>
          </a:ln>
        </p:spPr>
        <p:txBody>
          <a:bodyPr/>
          <a:lstStyle>
            <a:lvl1pPr marL="409575"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spcAft>
                <a:spcPts val="600"/>
              </a:spcAft>
            </a:pPr>
            <a:r>
              <a:rPr lang="en-US" altLang="en-US" sz="1400" b="1">
                <a:solidFill>
                  <a:srgbClr val="003896"/>
                </a:solidFill>
                <a:latin typeface="Arial" panose="020B0604020202020204" pitchFamily="34" charset="0"/>
                <a:cs typeface="Arial" panose="020B0604020202020204" pitchFamily="34" charset="0"/>
              </a:rPr>
              <a:t>Methodology</a:t>
            </a:r>
          </a:p>
          <a:p>
            <a:pPr marL="320040" indent="-137160" eaLnBrk="1" hangingPunct="1">
              <a:spcAft>
                <a:spcPts val="60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To support gathering quality data, the survey was pre-tested with several technology enablers who were members of the U.S. Faster Payments Council; three drop-in calls were hosted in July and detailed instructions were provided to answer questions.  </a:t>
            </a:r>
          </a:p>
          <a:p>
            <a:pPr marL="320040" indent="-137160" eaLnBrk="1" hangingPunct="1">
              <a:spcBef>
                <a:spcPts val="600"/>
              </a:spcBef>
              <a:spcAft>
                <a:spcPts val="60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An advance copy of the questionnaire in PDF format was emailed on June 24, 2024, and the online survey was open from July 1 – Aug. 16, 2024.</a:t>
            </a:r>
            <a:endParaRPr lang="en-US" altLang="en-US" sz="120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C977ECE-4006-9E49-BF06-928191C7F278}"/>
              </a:ext>
            </a:extLst>
          </p:cNvPr>
          <p:cNvSpPr txBox="1">
            <a:spLocks noChangeArrowheads="1"/>
          </p:cNvSpPr>
          <p:nvPr/>
        </p:nvSpPr>
        <p:spPr bwMode="auto">
          <a:xfrm>
            <a:off x="8282148" y="2621036"/>
            <a:ext cx="3621024" cy="2724541"/>
          </a:xfrm>
          <a:prstGeom prst="rect">
            <a:avLst/>
          </a:prstGeom>
          <a:noFill/>
          <a:ln>
            <a:noFill/>
          </a:ln>
        </p:spPr>
        <p:txBody>
          <a:bodyPr/>
          <a:lstStyle>
            <a:lvl1pPr marL="409575"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spcAft>
                <a:spcPts val="600"/>
              </a:spcAft>
            </a:pPr>
            <a:r>
              <a:rPr lang="en-US" altLang="en-US" sz="1400" b="1">
                <a:solidFill>
                  <a:srgbClr val="003896"/>
                </a:solidFill>
                <a:latin typeface="Arial" panose="020B0604020202020204" pitchFamily="34" charset="0"/>
                <a:cs typeface="Arial" panose="020B0604020202020204" pitchFamily="34" charset="0"/>
              </a:rPr>
              <a:t>Respondent Profile:</a:t>
            </a:r>
          </a:p>
          <a:p>
            <a:pPr marL="318135" indent="-137160" eaLnBrk="1" hangingPunct="1">
              <a:spcAft>
                <a:spcPts val="60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Survey respondent makeup:</a:t>
            </a:r>
          </a:p>
          <a:p>
            <a:pPr marL="457200" lvl="1" indent="-137160" eaLnBrk="1" hangingPunct="1">
              <a:spcBef>
                <a:spcPts val="0"/>
              </a:spcBef>
              <a:spcAft>
                <a:spcPts val="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Number of institutions served:	</a:t>
            </a:r>
          </a:p>
          <a:p>
            <a:pPr marL="731520" lvl="2" indent="-137160" eaLnBrk="1" hangingPunct="1">
              <a:spcBef>
                <a:spcPts val="0"/>
              </a:spcBef>
              <a:spcAft>
                <a:spcPts val="0"/>
              </a:spcAft>
              <a:buFont typeface="Arial" panose="020B0604020202020204" pitchFamily="34" charset="0"/>
              <a:buChar char="•"/>
              <a:tabLst>
                <a:tab pos="914400" algn="l"/>
              </a:tabLst>
            </a:pPr>
            <a:r>
              <a:rPr lang="en-US" altLang="en-US" sz="1100">
                <a:latin typeface="Arial" panose="020B0604020202020204" pitchFamily="34" charset="0"/>
                <a:cs typeface="Arial" panose="020B0604020202020204" pitchFamily="34" charset="0"/>
              </a:rPr>
              <a:t>40% serve 100 or more FIs</a:t>
            </a:r>
          </a:p>
          <a:p>
            <a:pPr marL="731520" lvl="2" indent="-137160" eaLnBrk="1" hangingPunct="1">
              <a:spcBef>
                <a:spcPts val="0"/>
              </a:spcBef>
              <a:spcAft>
                <a:spcPts val="0"/>
              </a:spcAft>
              <a:buFont typeface="Arial" panose="020B0604020202020204" pitchFamily="34" charset="0"/>
              <a:buChar char="•"/>
              <a:tabLst>
                <a:tab pos="914400" algn="l"/>
              </a:tabLst>
            </a:pPr>
            <a:r>
              <a:rPr lang="en-US" altLang="en-US" sz="1100">
                <a:latin typeface="Arial" panose="020B0604020202020204" pitchFamily="34" charset="0"/>
                <a:cs typeface="Arial" panose="020B0604020202020204" pitchFamily="34" charset="0"/>
              </a:rPr>
              <a:t>60% serve fewer than 100 FIs </a:t>
            </a:r>
          </a:p>
          <a:p>
            <a:pPr marL="457200" lvl="1" indent="-137160" eaLnBrk="1" hangingPunct="1">
              <a:spcBef>
                <a:spcPts val="600"/>
              </a:spcBef>
              <a:spcAft>
                <a:spcPts val="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Makeup by role of firms:</a:t>
            </a:r>
          </a:p>
          <a:p>
            <a:pPr marL="822960" lvl="2" indent="-137160" eaLnBrk="1" hangingPunct="1">
              <a:spcBef>
                <a:spcPts val="0"/>
              </a:spcBef>
              <a:spcAft>
                <a:spcPts val="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40% core processors</a:t>
            </a:r>
          </a:p>
          <a:p>
            <a:pPr marL="822960" lvl="2" indent="-137160" eaLnBrk="1" hangingPunct="1">
              <a:spcBef>
                <a:spcPts val="0"/>
              </a:spcBef>
              <a:spcAft>
                <a:spcPts val="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60% gateways, digital vendors, bankers’ banks, corporate credit unions</a:t>
            </a:r>
          </a:p>
          <a:p>
            <a:pPr marL="457200" lvl="1" indent="-137160" eaLnBrk="1" hangingPunct="1">
              <a:spcBef>
                <a:spcPts val="600"/>
              </a:spcBef>
              <a:spcAft>
                <a:spcPts val="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Respondent role:</a:t>
            </a:r>
          </a:p>
          <a:p>
            <a:pPr marL="822960" lvl="2" indent="-137160" eaLnBrk="1" hangingPunct="1">
              <a:spcBef>
                <a:spcPts val="0"/>
              </a:spcBef>
              <a:spcAft>
                <a:spcPts val="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20% -  CEO/COO</a:t>
            </a:r>
          </a:p>
          <a:p>
            <a:pPr marL="822960" lvl="2" indent="-137160" eaLnBrk="1" hangingPunct="1">
              <a:spcBef>
                <a:spcPts val="0"/>
              </a:spcBef>
              <a:spcAft>
                <a:spcPts val="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30%  - SVP/VP/division head</a:t>
            </a:r>
          </a:p>
          <a:p>
            <a:pPr marL="822960" lvl="2" indent="-137160" eaLnBrk="1" hangingPunct="1">
              <a:spcBef>
                <a:spcPts val="0"/>
              </a:spcBef>
              <a:spcAft>
                <a:spcPts val="0"/>
              </a:spcAft>
              <a:buFont typeface="Arial" panose="020B0604020202020204" pitchFamily="34" charset="0"/>
              <a:buChar char="•"/>
            </a:pPr>
            <a:r>
              <a:rPr lang="en-US" altLang="en-US" sz="1100">
                <a:latin typeface="Arial" panose="020B0604020202020204" pitchFamily="34" charset="0"/>
                <a:cs typeface="Arial" panose="020B0604020202020204" pitchFamily="34" charset="0"/>
              </a:rPr>
              <a:t>50%  -  Director/product manager</a:t>
            </a:r>
          </a:p>
        </p:txBody>
      </p:sp>
    </p:spTree>
    <p:extLst>
      <p:ext uri="{BB962C8B-B14F-4D97-AF65-F5344CB8AC3E}">
        <p14:creationId xmlns:p14="http://schemas.microsoft.com/office/powerpoint/2010/main" val="132970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Placeholder 4">
            <a:extLst>
              <a:ext uri="{FF2B5EF4-FFF2-40B4-BE49-F238E27FC236}">
                <a16:creationId xmlns:a16="http://schemas.microsoft.com/office/drawing/2014/main" id="{2C8568A0-7F31-0CC4-66E5-17C2E0CF893A}"/>
              </a:ext>
            </a:extLst>
          </p:cNvPr>
          <p:cNvSpPr>
            <a:spLocks noGrp="1"/>
          </p:cNvSpPr>
          <p:nvPr>
            <p:ph type="body" sz="quarter" idx="4294967295"/>
          </p:nvPr>
        </p:nvSpPr>
        <p:spPr bwMode="auto">
          <a:xfrm>
            <a:off x="571500" y="323782"/>
            <a:ext cx="10689535"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None/>
            </a:pPr>
            <a:r>
              <a:rPr lang="en-US" altLang="en-US" b="1">
                <a:solidFill>
                  <a:schemeClr val="bg1"/>
                </a:solidFill>
                <a:ea typeface="Source Sans Pro"/>
                <a:cs typeface="Source Sans Pro" panose="020B0503030403020204" pitchFamily="34" charset="0"/>
              </a:rPr>
              <a:t>Appendix: Sponsor, contributor and normal cautions</a:t>
            </a:r>
            <a:endParaRPr lang="en-US" altLang="en-US" b="1">
              <a:solidFill>
                <a:schemeClr val="bg1"/>
              </a:solidFill>
              <a:cs typeface="Source Sans Pro" panose="020B0503030403020204" pitchFamily="34" charset="0"/>
            </a:endParaRPr>
          </a:p>
        </p:txBody>
      </p:sp>
      <p:sp>
        <p:nvSpPr>
          <p:cNvPr id="5" name="Text Placeholder 1">
            <a:extLst>
              <a:ext uri="{FF2B5EF4-FFF2-40B4-BE49-F238E27FC236}">
                <a16:creationId xmlns:a16="http://schemas.microsoft.com/office/drawing/2014/main" id="{0E82917C-19E2-FC43-BE23-32F327F12ED6}"/>
              </a:ext>
            </a:extLst>
          </p:cNvPr>
          <p:cNvSpPr txBox="1">
            <a:spLocks/>
          </p:cNvSpPr>
          <p:nvPr/>
        </p:nvSpPr>
        <p:spPr>
          <a:xfrm>
            <a:off x="946052" y="1494450"/>
            <a:ext cx="10314983" cy="4514465"/>
          </a:xfrm>
          <a:prstGeom prst="rect">
            <a:avLst/>
          </a:prstGeom>
          <a:noFill/>
        </p:spPr>
        <p:txBody>
          <a:bodyPr lIns="91440" tIns="45720" rIns="91440" bIns="45720" anchor="t"/>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b="1" dirty="0">
                <a:solidFill>
                  <a:srgbClr val="0399FD"/>
                </a:solidFill>
              </a:rPr>
              <a:t>About the sponsor and contributor to this study</a:t>
            </a:r>
            <a:br>
              <a:rPr lang="en-US" sz="1100" b="1" dirty="0"/>
            </a:br>
            <a:r>
              <a:rPr lang="en-US" sz="1100" dirty="0"/>
              <a:t>The Faster Payments Council (FPC) sponsored this study.  FPC is an industry-led membership organization whose vision is a world-class payment system where Americans can safely and securely pay anyone, anywhere, at any time and with near-immediate funds availability. By design, the FPC encourages a diverse range of perspectives and is open to all stakeholders in the U.S. payment system. Guided by principles of fairness, inclusiveness, flexibility and transparency, the FPC uses collaborative, problem-solving approaches to resolve the issues that are inhibiting broad faster payments adoption in this country. Federal Reserve Financial Services (FRFS) was a research contributor to this study.  FRFS  provides payment services and seeks to foster the stability, integrity and efficiency of the nation’s monetary, financial and payment systems. It offers a comprehensive suite of payment and information services offered to financial institutions. The research, statements and findings contained in this report should not be viewed as independent academic research.  For citations, please refer to this study as the Faster Payments Council (2024) “</a:t>
            </a:r>
            <a:r>
              <a:rPr lang="en-US" sz="1100" u="sng" dirty="0"/>
              <a:t>Instant Payments Adoption Outlook: Quantitative Survey of U.S. Financial Institution Enablers</a:t>
            </a:r>
            <a:r>
              <a:rPr lang="en-US" sz="1100" dirty="0"/>
              <a:t>.” </a:t>
            </a:r>
          </a:p>
          <a:p>
            <a:pPr marL="0" indent="0">
              <a:buFont typeface="Arial" pitchFamily="34" charset="0"/>
              <a:buNone/>
              <a:defRPr/>
            </a:pPr>
            <a:endParaRPr lang="en-US" sz="1100" b="1" dirty="0"/>
          </a:p>
          <a:p>
            <a:pPr marL="0" indent="0">
              <a:buFont typeface="Arial" pitchFamily="34" charset="0"/>
              <a:buNone/>
              <a:defRPr/>
            </a:pPr>
            <a:r>
              <a:rPr lang="en-US" sz="1600" b="1" dirty="0">
                <a:solidFill>
                  <a:srgbClr val="0399FD"/>
                </a:solidFill>
              </a:rPr>
              <a:t>About the survey</a:t>
            </a:r>
          </a:p>
          <a:p>
            <a:pPr marL="0" indent="0">
              <a:buFont typeface="Arial" pitchFamily="34" charset="0"/>
              <a:buNone/>
              <a:defRPr/>
            </a:pPr>
            <a:r>
              <a:rPr lang="en-US" sz="1100" dirty="0"/>
              <a:t>The survey was pre-tested with several members of the Faster Payments Council to ensure respondents would be able to answer the detailed questions. The survey was administered via a web survey and was open from late June through mid-August 2024 to provide adequate time. The instrument was shared in PDF form to facilitate advance review by multiple individuals at organizations. A detailed FAQ document was shared to support getting consistent results on a complex subject. Three office hours were hosted to field questions. Responses were reviewed to ensure consistency (in a few cases follow-up was implemented with respondents to validate). The survey took about 45 minutes on average to complete. These results were previewed at the US Faster Payments Council’s Fall 2024 meeting to stress test the analysis and provide additional context. </a:t>
            </a:r>
            <a:br>
              <a:rPr lang="en-US" sz="1100" dirty="0"/>
            </a:br>
            <a:endParaRPr lang="en-US" sz="1100" dirty="0"/>
          </a:p>
          <a:p>
            <a:pPr marL="0" indent="0">
              <a:buFont typeface="Arial" pitchFamily="34" charset="0"/>
              <a:buNone/>
              <a:defRPr/>
            </a:pPr>
            <a:r>
              <a:rPr lang="en-US" sz="1600" b="1" dirty="0">
                <a:solidFill>
                  <a:srgbClr val="0399FD"/>
                </a:solidFill>
              </a:rPr>
              <a:t>Normal cautions in interpreting survey and outlook data </a:t>
            </a:r>
            <a:br>
              <a:rPr lang="en-US" sz="1100" b="1" dirty="0"/>
            </a:br>
            <a:r>
              <a:rPr lang="en-US" sz="1100" dirty="0"/>
              <a:t>Survey data tracking behaviors and trends have well-known limitations. Survey data looking at future multi-year outcomes are even more speculative (dependent on various factors that are hard to predict and/or control for). The respondents of this survey were also providers to over 90% of US-based financial institutions with strong experience in faster, instant payments and many other services, but this study did not survey financial institutions, consumers or corporates and results should be viewed from that context (Other studies noted in the reference materials do). As always, data reviewed over time will be more valuable than individual point in time studies, allowing for iterative learning. Readers should consult a variety of sources when assessing trends, outlooks and potential implications.</a:t>
            </a:r>
          </a:p>
        </p:txBody>
      </p:sp>
    </p:spTree>
    <p:extLst>
      <p:ext uri="{BB962C8B-B14F-4D97-AF65-F5344CB8AC3E}">
        <p14:creationId xmlns:p14="http://schemas.microsoft.com/office/powerpoint/2010/main" val="299358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FEFD1B-5BC0-4348-B482-6B255EF00D18}"/>
              </a:ext>
            </a:extLst>
          </p:cNvPr>
          <p:cNvSpPr/>
          <p:nvPr/>
        </p:nvSpPr>
        <p:spPr>
          <a:xfrm>
            <a:off x="0" y="0"/>
            <a:ext cx="12249150" cy="6858000"/>
          </a:xfrm>
          <a:prstGeom prst="rect">
            <a:avLst/>
          </a:prstGeom>
          <a:solidFill>
            <a:schemeClr val="accent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36868" name="Text Placeholder 4">
            <a:extLst>
              <a:ext uri="{FF2B5EF4-FFF2-40B4-BE49-F238E27FC236}">
                <a16:creationId xmlns:a16="http://schemas.microsoft.com/office/drawing/2014/main" id="{347C3265-7CAE-4B53-865A-C81F246ECEFC}"/>
              </a:ext>
            </a:extLst>
          </p:cNvPr>
          <p:cNvSpPr>
            <a:spLocks noGrp="1"/>
          </p:cNvSpPr>
          <p:nvPr>
            <p:ph type="body" sz="quarter" idx="11"/>
          </p:nvPr>
        </p:nvSpPr>
        <p:spPr bwMode="auto">
          <a:xfrm>
            <a:off x="606277" y="363780"/>
            <a:ext cx="10844212" cy="68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b="1">
                <a:solidFill>
                  <a:schemeClr val="bg1"/>
                </a:solidFill>
                <a:ea typeface="Source Sans Pro"/>
                <a:cs typeface="Source Sans Pro" panose="020B0503030403020204" pitchFamily="34" charset="0"/>
              </a:rPr>
              <a:t>Appendix: References</a:t>
            </a:r>
          </a:p>
        </p:txBody>
      </p:sp>
      <p:sp>
        <p:nvSpPr>
          <p:cNvPr id="3" name="Slide Number Placeholder 2">
            <a:extLst>
              <a:ext uri="{FF2B5EF4-FFF2-40B4-BE49-F238E27FC236}">
                <a16:creationId xmlns:a16="http://schemas.microsoft.com/office/drawing/2014/main" id="{3D2E57E0-B52B-F9FD-AC17-3F6B4252B2D8}"/>
              </a:ext>
            </a:extLst>
          </p:cNvPr>
          <p:cNvSpPr>
            <a:spLocks noGrp="1"/>
          </p:cNvSpPr>
          <p:nvPr>
            <p:ph type="sldNum" sz="quarter" idx="12"/>
          </p:nvPr>
        </p:nvSpPr>
        <p:spPr/>
        <p:txBody>
          <a:bodyPr/>
          <a:lstStyle/>
          <a:p>
            <a:pPr>
              <a:defRPr/>
            </a:pPr>
            <a:fld id="{762320B5-984C-495E-95FA-E9D60345001A}" type="slidenum">
              <a:rPr lang="en-US" altLang="en-US" smtClean="0">
                <a:solidFill>
                  <a:srgbClr val="0399FD"/>
                </a:solidFill>
              </a:rPr>
              <a:pPr>
                <a:defRPr/>
              </a:pPr>
              <a:t>17</a:t>
            </a:fld>
            <a:endParaRPr lang="en-US" altLang="en-US">
              <a:solidFill>
                <a:srgbClr val="0399FD"/>
              </a:solidFill>
            </a:endParaRPr>
          </a:p>
        </p:txBody>
      </p:sp>
      <p:sp>
        <p:nvSpPr>
          <p:cNvPr id="6" name="Text Placeholder 1">
            <a:extLst>
              <a:ext uri="{FF2B5EF4-FFF2-40B4-BE49-F238E27FC236}">
                <a16:creationId xmlns:a16="http://schemas.microsoft.com/office/drawing/2014/main" id="{18522C16-6EE6-3E49-AD90-F4C8448E7FDA}"/>
              </a:ext>
            </a:extLst>
          </p:cNvPr>
          <p:cNvSpPr txBox="1">
            <a:spLocks/>
          </p:cNvSpPr>
          <p:nvPr/>
        </p:nvSpPr>
        <p:spPr>
          <a:xfrm>
            <a:off x="1343066" y="1416535"/>
            <a:ext cx="8519391" cy="4380108"/>
          </a:xfrm>
          <a:prstGeom prst="rect">
            <a:avLst/>
          </a:prstGeom>
        </p:spPr>
        <p:txBody>
          <a:bodyPr lIns="91440" tIns="45720" rIns="91440" bIns="45720" anchor="t"/>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defRPr/>
            </a:pPr>
            <a:r>
              <a:rPr lang="en-US" sz="1600" b="1">
                <a:solidFill>
                  <a:schemeClr val="bg1"/>
                </a:solidFill>
                <a:ea typeface="Source Sans Pro"/>
              </a:rPr>
              <a:t>FPC (2023).   </a:t>
            </a:r>
            <a:r>
              <a:rPr lang="en-US" sz="1400" u="sng">
                <a:solidFill>
                  <a:srgbClr val="66CCFF"/>
                </a:solidFill>
                <a:ea typeface="Source Sans Pro"/>
                <a:hlinkClick r:id="rId2">
                  <a:extLst>
                    <a:ext uri="{A12FA001-AC4F-418D-AE19-62706E023703}">
                      <ahyp:hlinkClr xmlns:ahyp="http://schemas.microsoft.com/office/drawing/2018/hyperlinkcolor" val="tx"/>
                    </a:ext>
                  </a:extLst>
                </a:hlinkClick>
              </a:rPr>
              <a:t>2023 Faster Payments Barometer </a:t>
            </a:r>
            <a:endParaRPr lang="en-US" sz="1400" u="sng">
              <a:solidFill>
                <a:srgbClr val="66CCFF"/>
              </a:solidFill>
              <a:ea typeface="Source Sans Pro"/>
            </a:endParaRPr>
          </a:p>
          <a:p>
            <a:pPr marL="0" indent="0">
              <a:spcBef>
                <a:spcPts val="0"/>
              </a:spcBef>
              <a:spcAft>
                <a:spcPts val="1200"/>
              </a:spcAft>
              <a:buNone/>
              <a:defRPr/>
            </a:pPr>
            <a:r>
              <a:rPr lang="en-US" sz="1600" b="1">
                <a:solidFill>
                  <a:schemeClr val="bg1"/>
                </a:solidFill>
                <a:ea typeface="Source Sans Pro"/>
              </a:rPr>
              <a:t>FPC (2024). </a:t>
            </a:r>
            <a:r>
              <a:rPr lang="en-US" sz="1400">
                <a:solidFill>
                  <a:srgbClr val="66CCFF"/>
                </a:solidFill>
                <a:ea typeface="Source Sans Pro"/>
              </a:rPr>
              <a:t>  </a:t>
            </a:r>
            <a:r>
              <a:rPr lang="en-US" sz="1400" u="sng">
                <a:solidFill>
                  <a:srgbClr val="66CCFF"/>
                </a:solidFill>
                <a:ea typeface="Source Sans Pro"/>
                <a:hlinkClick r:id="rId3">
                  <a:extLst>
                    <a:ext uri="{A12FA001-AC4F-418D-AE19-62706E023703}">
                      <ahyp:hlinkClr xmlns:ahyp="http://schemas.microsoft.com/office/drawing/2018/hyperlinkcolor" val="tx"/>
                    </a:ext>
                  </a:extLst>
                </a:hlinkClick>
              </a:rPr>
              <a:t>Faster Payments and Financial Inclusion</a:t>
            </a:r>
            <a:endParaRPr lang="en-US" sz="1400" u="sng">
              <a:solidFill>
                <a:srgbClr val="66CCFF"/>
              </a:solidFill>
              <a:ea typeface="Source Sans Pro"/>
            </a:endParaRPr>
          </a:p>
          <a:p>
            <a:pPr marL="0" indent="0">
              <a:spcBef>
                <a:spcPts val="0"/>
              </a:spcBef>
              <a:spcAft>
                <a:spcPts val="1200"/>
              </a:spcAft>
              <a:buNone/>
              <a:defRPr/>
            </a:pPr>
            <a:r>
              <a:rPr lang="en-US" sz="1600" b="1">
                <a:solidFill>
                  <a:schemeClr val="bg1"/>
                </a:solidFill>
                <a:ea typeface="Source Sans Pro"/>
              </a:rPr>
              <a:t>FPC (2024).   </a:t>
            </a:r>
            <a:r>
              <a:rPr lang="en-US" sz="1400" u="sng">
                <a:solidFill>
                  <a:srgbClr val="66CCFF"/>
                </a:solidFill>
                <a:ea typeface="Source Sans Pro"/>
                <a:hlinkClick r:id="rId4">
                  <a:extLst>
                    <a:ext uri="{A12FA001-AC4F-418D-AE19-62706E023703}">
                      <ahyp:hlinkClr xmlns:ahyp="http://schemas.microsoft.com/office/drawing/2018/hyperlinkcolor" val="tx"/>
                    </a:ext>
                  </a:extLst>
                </a:hlinkClick>
              </a:rPr>
              <a:t>How QR Codes Address 'the Last Mile' Adoption of Faster Payments at the Point-of-Sale</a:t>
            </a:r>
            <a:endParaRPr lang="en-US" sz="1400" u="sng">
              <a:solidFill>
                <a:srgbClr val="66CCFF"/>
              </a:solidFill>
              <a:ea typeface="Source Sans Pro"/>
            </a:endParaRPr>
          </a:p>
          <a:p>
            <a:pPr marL="0" indent="0">
              <a:spcBef>
                <a:spcPts val="0"/>
              </a:spcBef>
              <a:spcAft>
                <a:spcPts val="1200"/>
              </a:spcAft>
              <a:buNone/>
              <a:defRPr/>
            </a:pPr>
            <a:r>
              <a:rPr lang="en-US" sz="1600" b="1">
                <a:solidFill>
                  <a:schemeClr val="bg1"/>
                </a:solidFill>
                <a:ea typeface="Source Sans Pro"/>
              </a:rPr>
              <a:t>FPC (2024).   </a:t>
            </a:r>
            <a:r>
              <a:rPr lang="en-US" sz="1400">
                <a:solidFill>
                  <a:srgbClr val="66CCFF"/>
                </a:solidFill>
                <a:ea typeface="Source Sans Pro"/>
                <a:hlinkClick r:id="rId5">
                  <a:extLst>
                    <a:ext uri="{A12FA001-AC4F-418D-AE19-62706E023703}">
                      <ahyp:hlinkClr xmlns:ahyp="http://schemas.microsoft.com/office/drawing/2018/hyperlinkcolor" val="tx"/>
                    </a:ext>
                  </a:extLst>
                </a:hlinkClick>
              </a:rPr>
              <a:t>Faster Payments Fraud Trends and Mitigation Opportunities (Bulletin.01)</a:t>
            </a:r>
            <a:endParaRPr lang="en-US" sz="1400">
              <a:solidFill>
                <a:srgbClr val="66CCFF"/>
              </a:solidFill>
              <a:ea typeface="Source Sans Pro"/>
            </a:endParaRPr>
          </a:p>
          <a:p>
            <a:pPr marL="0" indent="0">
              <a:spcBef>
                <a:spcPts val="0"/>
              </a:spcBef>
              <a:spcAft>
                <a:spcPts val="1200"/>
              </a:spcAft>
              <a:buNone/>
              <a:defRPr/>
            </a:pPr>
            <a:r>
              <a:rPr lang="en-US" sz="1600" b="1">
                <a:solidFill>
                  <a:schemeClr val="bg1"/>
                </a:solidFill>
                <a:ea typeface="Source Sans Pro"/>
              </a:rPr>
              <a:t>FPC (2022). </a:t>
            </a:r>
            <a:r>
              <a:rPr lang="en-US" sz="1400">
                <a:solidFill>
                  <a:srgbClr val="66CCFF"/>
                </a:solidFill>
                <a:ea typeface="Source Sans Pro"/>
              </a:rPr>
              <a:t>  </a:t>
            </a:r>
            <a:r>
              <a:rPr lang="en-US" sz="1400" u="sng">
                <a:solidFill>
                  <a:srgbClr val="66CCFF"/>
                </a:solidFill>
                <a:ea typeface="Source Sans Pro"/>
                <a:hlinkClick r:id="rId6">
                  <a:extLst>
                    <a:ext uri="{A12FA001-AC4F-418D-AE19-62706E023703}">
                      <ahyp:hlinkClr xmlns:ahyp="http://schemas.microsoft.com/office/drawing/2018/hyperlinkcolor" val="tx"/>
                    </a:ext>
                  </a:extLst>
                </a:hlinkClick>
              </a:rPr>
              <a:t>International Best Practices in Directory Models</a:t>
            </a:r>
            <a:endParaRPr lang="en-US" sz="1400" u="sng">
              <a:solidFill>
                <a:srgbClr val="66CCFF"/>
              </a:solidFill>
              <a:ea typeface="Source Sans Pro"/>
            </a:endParaRPr>
          </a:p>
          <a:p>
            <a:pPr marL="0" indent="0">
              <a:spcBef>
                <a:spcPts val="0"/>
              </a:spcBef>
              <a:spcAft>
                <a:spcPts val="1200"/>
              </a:spcAft>
              <a:buNone/>
              <a:defRPr/>
            </a:pPr>
            <a:r>
              <a:rPr lang="en-US" sz="1600" b="1">
                <a:solidFill>
                  <a:schemeClr val="bg1"/>
                </a:solidFill>
                <a:ea typeface="Source Sans Pro"/>
              </a:rPr>
              <a:t>FRFS (2024). </a:t>
            </a:r>
            <a:r>
              <a:rPr lang="en-US" sz="1400" u="sng">
                <a:solidFill>
                  <a:srgbClr val="66CCFF"/>
                </a:solidFill>
                <a:ea typeface="Source Sans Pro"/>
                <a:hlinkClick r:id="rId7">
                  <a:extLst>
                    <a:ext uri="{A12FA001-AC4F-418D-AE19-62706E023703}">
                      <ahyp:hlinkClr xmlns:ahyp="http://schemas.microsoft.com/office/drawing/2018/hyperlinkcolor" val="tx"/>
                    </a:ext>
                  </a:extLst>
                </a:hlinkClick>
              </a:rPr>
              <a:t>Scam Information Sharing Industry Work Group</a:t>
            </a:r>
            <a:endParaRPr lang="en-US" sz="1400">
              <a:solidFill>
                <a:srgbClr val="66CCFF"/>
              </a:solidFill>
            </a:endParaRPr>
          </a:p>
          <a:p>
            <a:pPr marL="0" indent="0">
              <a:spcBef>
                <a:spcPts val="0"/>
              </a:spcBef>
              <a:spcAft>
                <a:spcPts val="1200"/>
              </a:spcAft>
              <a:buNone/>
              <a:defRPr/>
            </a:pPr>
            <a:r>
              <a:rPr lang="en-US" sz="1600" b="1">
                <a:solidFill>
                  <a:schemeClr val="bg1"/>
                </a:solidFill>
                <a:ea typeface="Source Sans Pro"/>
              </a:rPr>
              <a:t>FRFS (2024). </a:t>
            </a:r>
            <a:r>
              <a:rPr lang="en-US" sz="1400">
                <a:solidFill>
                  <a:srgbClr val="66CCFF"/>
                </a:solidFill>
                <a:ea typeface="Source Sans Pro"/>
                <a:hlinkClick r:id="rId8">
                  <a:extLst>
                    <a:ext uri="{A12FA001-AC4F-418D-AE19-62706E023703}">
                      <ahyp:hlinkClr xmlns:ahyp="http://schemas.microsoft.com/office/drawing/2018/hyperlinkcolor" val="tx"/>
                    </a:ext>
                  </a:extLst>
                </a:hlinkClick>
              </a:rPr>
              <a:t>Consumer Payments Insights Brief</a:t>
            </a:r>
            <a:endParaRPr lang="en-US" sz="1400">
              <a:solidFill>
                <a:srgbClr val="66CCFF"/>
              </a:solidFill>
            </a:endParaRPr>
          </a:p>
          <a:p>
            <a:pPr marL="0" indent="0">
              <a:spcBef>
                <a:spcPts val="0"/>
              </a:spcBef>
              <a:spcAft>
                <a:spcPts val="1200"/>
              </a:spcAft>
              <a:buNone/>
              <a:defRPr/>
            </a:pPr>
            <a:r>
              <a:rPr lang="en-US" sz="1600" b="1">
                <a:solidFill>
                  <a:schemeClr val="bg1"/>
                </a:solidFill>
                <a:ea typeface="Source Sans Pro"/>
              </a:rPr>
              <a:t>FRFS (2024). </a:t>
            </a:r>
            <a:r>
              <a:rPr lang="en-US" sz="1400">
                <a:solidFill>
                  <a:srgbClr val="66CCFF"/>
                </a:solidFill>
                <a:ea typeface="Source Sans Pro"/>
                <a:hlinkClick r:id="rId9">
                  <a:extLst>
                    <a:ext uri="{A12FA001-AC4F-418D-AE19-62706E023703}">
                      <ahyp:hlinkClr xmlns:ahyp="http://schemas.microsoft.com/office/drawing/2018/hyperlinkcolor" val="tx"/>
                    </a:ext>
                  </a:extLst>
                </a:hlinkClick>
              </a:rPr>
              <a:t>Business Payments Insights Brief</a:t>
            </a:r>
            <a:r>
              <a:rPr lang="en-US" sz="1400">
                <a:solidFill>
                  <a:srgbClr val="66CCFF"/>
                </a:solidFill>
                <a:ea typeface="Source Sans Pro"/>
              </a:rPr>
              <a:t> </a:t>
            </a:r>
            <a:endParaRPr lang="en-US" sz="1400">
              <a:solidFill>
                <a:srgbClr val="66CCFF"/>
              </a:solidFill>
            </a:endParaRPr>
          </a:p>
          <a:p>
            <a:pPr marL="0" indent="0">
              <a:spcBef>
                <a:spcPts val="0"/>
              </a:spcBef>
              <a:spcAft>
                <a:spcPts val="1200"/>
              </a:spcAft>
              <a:buNone/>
              <a:defRPr/>
            </a:pPr>
            <a:r>
              <a:rPr lang="en-US" sz="1600" b="1">
                <a:solidFill>
                  <a:schemeClr val="bg1"/>
                </a:solidFill>
                <a:ea typeface="Source Sans Pro"/>
              </a:rPr>
              <a:t>FRFS (2024). </a:t>
            </a:r>
            <a:r>
              <a:rPr lang="en-US" sz="1400">
                <a:solidFill>
                  <a:srgbClr val="66CCFF"/>
                </a:solidFill>
                <a:ea typeface="Source Sans Pro"/>
                <a:hlinkClick r:id="rId10">
                  <a:extLst>
                    <a:ext uri="{A12FA001-AC4F-418D-AE19-62706E023703}">
                      <ahyp:hlinkClr xmlns:ahyp="http://schemas.microsoft.com/office/drawing/2018/hyperlinkcolor" val="tx"/>
                    </a:ext>
                  </a:extLst>
                </a:hlinkClick>
              </a:rPr>
              <a:t>ScamClassifier Model</a:t>
            </a:r>
            <a:r>
              <a:rPr lang="en-US" sz="1400">
                <a:solidFill>
                  <a:srgbClr val="66CCFF"/>
                </a:solidFill>
                <a:ea typeface="Source Sans Pro"/>
              </a:rPr>
              <a:t> </a:t>
            </a:r>
            <a:endParaRPr lang="en-US" sz="1400">
              <a:solidFill>
                <a:srgbClr val="66CCFF"/>
              </a:solidFill>
            </a:endParaRPr>
          </a:p>
          <a:p>
            <a:pPr marL="0" indent="0">
              <a:spcBef>
                <a:spcPts val="0"/>
              </a:spcBef>
              <a:spcAft>
                <a:spcPts val="1200"/>
              </a:spcAft>
              <a:buNone/>
              <a:defRPr/>
            </a:pPr>
            <a:r>
              <a:rPr lang="en-US" sz="1600" b="1">
                <a:solidFill>
                  <a:schemeClr val="bg1"/>
                </a:solidFill>
                <a:ea typeface="Source Sans Pro"/>
              </a:rPr>
              <a:t>FRFS (2023). </a:t>
            </a:r>
            <a:r>
              <a:rPr lang="en-US" sz="1400">
                <a:solidFill>
                  <a:srgbClr val="66CCFF"/>
                </a:solidFill>
                <a:ea typeface="Source Sans Pro"/>
                <a:hlinkClick r:id="rId11">
                  <a:extLst>
                    <a:ext uri="{A12FA001-AC4F-418D-AE19-62706E023703}">
                      <ahyp:hlinkClr xmlns:ahyp="http://schemas.microsoft.com/office/drawing/2018/hyperlinkcolor" val="tx"/>
                    </a:ext>
                  </a:extLst>
                </a:hlinkClick>
              </a:rPr>
              <a:t>FraudClassifer Model</a:t>
            </a:r>
            <a:endParaRPr lang="en-US" sz="1400">
              <a:solidFill>
                <a:srgbClr val="66CCFF"/>
              </a:solidFill>
            </a:endParaRPr>
          </a:p>
        </p:txBody>
      </p:sp>
    </p:spTree>
    <p:extLst>
      <p:ext uri="{BB962C8B-B14F-4D97-AF65-F5344CB8AC3E}">
        <p14:creationId xmlns:p14="http://schemas.microsoft.com/office/powerpoint/2010/main" val="216067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10A086-A122-C249-750B-3FA735691383}"/>
              </a:ext>
            </a:extLst>
          </p:cNvPr>
          <p:cNvSpPr/>
          <p:nvPr/>
        </p:nvSpPr>
        <p:spPr>
          <a:xfrm>
            <a:off x="9384282" y="2429151"/>
            <a:ext cx="2807717" cy="3674789"/>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grpSp>
        <p:nvGrpSpPr>
          <p:cNvPr id="11" name="Group 10">
            <a:extLst>
              <a:ext uri="{FF2B5EF4-FFF2-40B4-BE49-F238E27FC236}">
                <a16:creationId xmlns:a16="http://schemas.microsoft.com/office/drawing/2014/main" id="{0D6B2F17-7D1C-F04D-97AF-C3D63C2A359E}"/>
              </a:ext>
            </a:extLst>
          </p:cNvPr>
          <p:cNvGrpSpPr/>
          <p:nvPr/>
        </p:nvGrpSpPr>
        <p:grpSpPr>
          <a:xfrm>
            <a:off x="871996" y="2364706"/>
            <a:ext cx="7775057" cy="3450545"/>
            <a:chOff x="2686049" y="2250410"/>
            <a:chExt cx="7775057" cy="3450545"/>
          </a:xfrm>
        </p:grpSpPr>
        <p:pic>
          <p:nvPicPr>
            <p:cNvPr id="31" name="Picture 30">
              <a:extLst>
                <a:ext uri="{FF2B5EF4-FFF2-40B4-BE49-F238E27FC236}">
                  <a16:creationId xmlns:a16="http://schemas.microsoft.com/office/drawing/2014/main" id="{317ACEDE-D328-C943-A875-F045EA331221}"/>
                </a:ext>
              </a:extLst>
            </p:cNvPr>
            <p:cNvPicPr>
              <a:picLocks noChangeAspect="1"/>
            </p:cNvPicPr>
            <p:nvPr/>
          </p:nvPicPr>
          <p:blipFill rotWithShape="1">
            <a:blip r:embed="rId3"/>
            <a:srcRect l="978" t="4361" b="7496"/>
            <a:stretch/>
          </p:blipFill>
          <p:spPr>
            <a:xfrm>
              <a:off x="2686049" y="2250410"/>
              <a:ext cx="7775057" cy="3450545"/>
            </a:xfrm>
            <a:prstGeom prst="rect">
              <a:avLst/>
            </a:prstGeom>
          </p:spPr>
        </p:pic>
        <p:sp>
          <p:nvSpPr>
            <p:cNvPr id="34" name="Oval 33">
              <a:extLst>
                <a:ext uri="{FF2B5EF4-FFF2-40B4-BE49-F238E27FC236}">
                  <a16:creationId xmlns:a16="http://schemas.microsoft.com/office/drawing/2014/main" id="{4D37E559-0036-B748-86AF-945A61CA3BE9}"/>
                </a:ext>
              </a:extLst>
            </p:cNvPr>
            <p:cNvSpPr>
              <a:spLocks noChangeAspect="1"/>
            </p:cNvSpPr>
            <p:nvPr/>
          </p:nvSpPr>
          <p:spPr>
            <a:xfrm>
              <a:off x="9718302" y="2308997"/>
              <a:ext cx="408636" cy="40863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5" name="Freeform: Shape 43">
              <a:extLst>
                <a:ext uri="{FF2B5EF4-FFF2-40B4-BE49-F238E27FC236}">
                  <a16:creationId xmlns:a16="http://schemas.microsoft.com/office/drawing/2014/main" id="{737C85F8-485B-4745-852C-7625A5CAA6E0}"/>
                </a:ext>
              </a:extLst>
            </p:cNvPr>
            <p:cNvSpPr>
              <a:spLocks noChangeAspect="1"/>
            </p:cNvSpPr>
            <p:nvPr/>
          </p:nvSpPr>
          <p:spPr>
            <a:xfrm>
              <a:off x="7029940" y="2753703"/>
              <a:ext cx="496373" cy="581890"/>
            </a:xfrm>
            <a:custGeom>
              <a:avLst/>
              <a:gdLst>
                <a:gd name="connsiteX0" fmla="*/ 386466 w 617557"/>
                <a:gd name="connsiteY0" fmla="*/ 0 h 723951"/>
                <a:gd name="connsiteX1" fmla="*/ 617557 w 617557"/>
                <a:gd name="connsiteY1" fmla="*/ 231091 h 723951"/>
                <a:gd name="connsiteX2" fmla="*/ 549872 w 617557"/>
                <a:gd name="connsiteY2" fmla="*/ 394497 h 723951"/>
                <a:gd name="connsiteX3" fmla="*/ 503936 w 617557"/>
                <a:gd name="connsiteY3" fmla="*/ 425468 h 723951"/>
                <a:gd name="connsiteX4" fmla="*/ 508400 w 617557"/>
                <a:gd name="connsiteY4" fmla="*/ 469751 h 723951"/>
                <a:gd name="connsiteX5" fmla="*/ 254200 w 617557"/>
                <a:gd name="connsiteY5" fmla="*/ 723951 h 723951"/>
                <a:gd name="connsiteX6" fmla="*/ 0 w 617557"/>
                <a:gd name="connsiteY6" fmla="*/ 469751 h 723951"/>
                <a:gd name="connsiteX7" fmla="*/ 155254 w 617557"/>
                <a:gd name="connsiteY7" fmla="*/ 235527 h 723951"/>
                <a:gd name="connsiteX8" fmla="*/ 155805 w 617557"/>
                <a:gd name="connsiteY8" fmla="*/ 235356 h 723951"/>
                <a:gd name="connsiteX9" fmla="*/ 155375 w 617557"/>
                <a:gd name="connsiteY9" fmla="*/ 231091 h 723951"/>
                <a:gd name="connsiteX10" fmla="*/ 386466 w 617557"/>
                <a:gd name="connsiteY10" fmla="*/ 0 h 7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557" h="723951">
                  <a:moveTo>
                    <a:pt x="386466" y="0"/>
                  </a:moveTo>
                  <a:cubicBezTo>
                    <a:pt x="514094" y="0"/>
                    <a:pt x="617557" y="103463"/>
                    <a:pt x="617557" y="231091"/>
                  </a:cubicBezTo>
                  <a:cubicBezTo>
                    <a:pt x="617557" y="294905"/>
                    <a:pt x="591692" y="352678"/>
                    <a:pt x="549872" y="394497"/>
                  </a:cubicBezTo>
                  <a:lnTo>
                    <a:pt x="503936" y="425468"/>
                  </a:lnTo>
                  <a:lnTo>
                    <a:pt x="508400" y="469751"/>
                  </a:lnTo>
                  <a:cubicBezTo>
                    <a:pt x="508400" y="610142"/>
                    <a:pt x="394591" y="723951"/>
                    <a:pt x="254200" y="723951"/>
                  </a:cubicBezTo>
                  <a:cubicBezTo>
                    <a:pt x="113809" y="723951"/>
                    <a:pt x="0" y="610142"/>
                    <a:pt x="0" y="469751"/>
                  </a:cubicBezTo>
                  <a:cubicBezTo>
                    <a:pt x="0" y="364458"/>
                    <a:pt x="64018" y="274117"/>
                    <a:pt x="155254" y="235527"/>
                  </a:cubicBezTo>
                  <a:lnTo>
                    <a:pt x="155805" y="235356"/>
                  </a:lnTo>
                  <a:lnTo>
                    <a:pt x="155375" y="231091"/>
                  </a:lnTo>
                  <a:cubicBezTo>
                    <a:pt x="155375" y="103463"/>
                    <a:pt x="258838" y="0"/>
                    <a:pt x="386466" y="0"/>
                  </a:cubicBezTo>
                  <a:close/>
                </a:path>
              </a:pathLst>
            </a:cu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b="1" spc="50">
                <a:ln w="0"/>
                <a:solidFill>
                  <a:schemeClr val="bg2"/>
                </a:solidFill>
                <a:effectLst>
                  <a:innerShdw blurRad="63500" dist="50800" dir="13500000">
                    <a:srgbClr val="000000">
                      <a:alpha val="50000"/>
                    </a:srgbClr>
                  </a:innerShdw>
                </a:effectLst>
              </a:endParaRPr>
            </a:p>
          </p:txBody>
        </p:sp>
        <p:sp>
          <p:nvSpPr>
            <p:cNvPr id="36" name="Oval 35">
              <a:extLst>
                <a:ext uri="{FF2B5EF4-FFF2-40B4-BE49-F238E27FC236}">
                  <a16:creationId xmlns:a16="http://schemas.microsoft.com/office/drawing/2014/main" id="{29AF77C6-9F89-7141-9F4D-320688271932}"/>
                </a:ext>
              </a:extLst>
            </p:cNvPr>
            <p:cNvSpPr>
              <a:spLocks noChangeAspect="1"/>
            </p:cNvSpPr>
            <p:nvPr/>
          </p:nvSpPr>
          <p:spPr>
            <a:xfrm>
              <a:off x="4798527" y="2957795"/>
              <a:ext cx="337716" cy="33771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7" name="Oval 36">
              <a:extLst>
                <a:ext uri="{FF2B5EF4-FFF2-40B4-BE49-F238E27FC236}">
                  <a16:creationId xmlns:a16="http://schemas.microsoft.com/office/drawing/2014/main" id="{95B2D550-37A1-6E4D-8DCC-EC6D5D8A9DA4}"/>
                </a:ext>
              </a:extLst>
            </p:cNvPr>
            <p:cNvSpPr>
              <a:spLocks noChangeAspect="1"/>
            </p:cNvSpPr>
            <p:nvPr/>
          </p:nvSpPr>
          <p:spPr>
            <a:xfrm>
              <a:off x="8897397" y="3231751"/>
              <a:ext cx="230664" cy="23066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8" name="Oval 37">
              <a:extLst>
                <a:ext uri="{FF2B5EF4-FFF2-40B4-BE49-F238E27FC236}">
                  <a16:creationId xmlns:a16="http://schemas.microsoft.com/office/drawing/2014/main" id="{39675DFE-2BC7-614B-BD71-26FD14A4E1D2}"/>
                </a:ext>
              </a:extLst>
            </p:cNvPr>
            <p:cNvSpPr>
              <a:spLocks noChangeAspect="1"/>
            </p:cNvSpPr>
            <p:nvPr/>
          </p:nvSpPr>
          <p:spPr>
            <a:xfrm>
              <a:off x="9385543" y="3200594"/>
              <a:ext cx="279104" cy="27910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1" name="Oval 40">
              <a:extLst>
                <a:ext uri="{FF2B5EF4-FFF2-40B4-BE49-F238E27FC236}">
                  <a16:creationId xmlns:a16="http://schemas.microsoft.com/office/drawing/2014/main" id="{1B4BC2E7-53D6-4F45-BF4F-D2F21B89F827}"/>
                </a:ext>
              </a:extLst>
            </p:cNvPr>
            <p:cNvSpPr>
              <a:spLocks noChangeAspect="1"/>
            </p:cNvSpPr>
            <p:nvPr/>
          </p:nvSpPr>
          <p:spPr>
            <a:xfrm>
              <a:off x="6644061" y="4946765"/>
              <a:ext cx="143224" cy="14322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2" name="Oval 41">
              <a:extLst>
                <a:ext uri="{FF2B5EF4-FFF2-40B4-BE49-F238E27FC236}">
                  <a16:creationId xmlns:a16="http://schemas.microsoft.com/office/drawing/2014/main" id="{7389C4E9-8C52-3340-9057-5F2BA3C36E86}"/>
                </a:ext>
              </a:extLst>
            </p:cNvPr>
            <p:cNvSpPr>
              <a:spLocks noChangeAspect="1"/>
            </p:cNvSpPr>
            <p:nvPr/>
          </p:nvSpPr>
          <p:spPr>
            <a:xfrm>
              <a:off x="8531604" y="3439286"/>
              <a:ext cx="307014" cy="30701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grpSp>
      <p:cxnSp>
        <p:nvCxnSpPr>
          <p:cNvPr id="6" name="Straight Arrow Connector 5">
            <a:extLst>
              <a:ext uri="{FF2B5EF4-FFF2-40B4-BE49-F238E27FC236}">
                <a16:creationId xmlns:a16="http://schemas.microsoft.com/office/drawing/2014/main" id="{6A50CD6C-7979-2146-B9DD-FFB3C5D83055}"/>
              </a:ext>
            </a:extLst>
          </p:cNvPr>
          <p:cNvCxnSpPr/>
          <p:nvPr/>
        </p:nvCxnSpPr>
        <p:spPr>
          <a:xfrm>
            <a:off x="773042" y="5829300"/>
            <a:ext cx="7665972" cy="0"/>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240B97-4F2C-1981-1742-FD369753C84C}"/>
              </a:ext>
            </a:extLst>
          </p:cNvPr>
          <p:cNvSpPr txBox="1"/>
          <p:nvPr/>
        </p:nvSpPr>
        <p:spPr>
          <a:xfrm>
            <a:off x="75568" y="5476710"/>
            <a:ext cx="676842" cy="400110"/>
          </a:xfrm>
          <a:prstGeom prst="rect">
            <a:avLst/>
          </a:prstGeom>
          <a:noFill/>
        </p:spPr>
        <p:txBody>
          <a:bodyPr wrap="square" rtlCol="0">
            <a:spAutoFit/>
          </a:bodyPr>
          <a:lstStyle/>
          <a:p>
            <a:pPr algn="r"/>
            <a:r>
              <a:rPr lang="en-US" sz="1000" b="1" dirty="0">
                <a:solidFill>
                  <a:srgbClr val="003896"/>
                </a:solidFill>
                <a:latin typeface="Arial Regular"/>
              </a:rPr>
              <a:t>Lower</a:t>
            </a:r>
          </a:p>
          <a:p>
            <a:pPr algn="r"/>
            <a:r>
              <a:rPr lang="en-US" sz="1000" b="1" dirty="0">
                <a:solidFill>
                  <a:srgbClr val="003896"/>
                </a:solidFill>
                <a:latin typeface="Arial Regular"/>
              </a:rPr>
              <a:t>Reach</a:t>
            </a:r>
          </a:p>
        </p:txBody>
      </p:sp>
      <p:sp>
        <p:nvSpPr>
          <p:cNvPr id="13" name="TextBox 12">
            <a:extLst>
              <a:ext uri="{FF2B5EF4-FFF2-40B4-BE49-F238E27FC236}">
                <a16:creationId xmlns:a16="http://schemas.microsoft.com/office/drawing/2014/main" id="{95FEFCCD-86F1-276D-D987-5D922038D6FD}"/>
              </a:ext>
            </a:extLst>
          </p:cNvPr>
          <p:cNvSpPr txBox="1"/>
          <p:nvPr/>
        </p:nvSpPr>
        <p:spPr>
          <a:xfrm>
            <a:off x="142939" y="2560444"/>
            <a:ext cx="609471" cy="400110"/>
          </a:xfrm>
          <a:prstGeom prst="rect">
            <a:avLst/>
          </a:prstGeom>
          <a:noFill/>
        </p:spPr>
        <p:txBody>
          <a:bodyPr wrap="square" rtlCol="0">
            <a:spAutoFit/>
          </a:bodyPr>
          <a:lstStyle/>
          <a:p>
            <a:pPr algn="r"/>
            <a:r>
              <a:rPr lang="en-US" sz="1000" b="1">
                <a:solidFill>
                  <a:srgbClr val="003896"/>
                </a:solidFill>
                <a:latin typeface="Arial Regular"/>
              </a:rPr>
              <a:t>Higher</a:t>
            </a:r>
          </a:p>
          <a:p>
            <a:pPr algn="r"/>
            <a:r>
              <a:rPr lang="en-US" sz="1000" b="1">
                <a:solidFill>
                  <a:srgbClr val="003896"/>
                </a:solidFill>
                <a:latin typeface="Arial Regular"/>
              </a:rPr>
              <a:t>Reach</a:t>
            </a:r>
          </a:p>
        </p:txBody>
      </p:sp>
      <p:sp>
        <p:nvSpPr>
          <p:cNvPr id="18" name="TextBox 17">
            <a:extLst>
              <a:ext uri="{FF2B5EF4-FFF2-40B4-BE49-F238E27FC236}">
                <a16:creationId xmlns:a16="http://schemas.microsoft.com/office/drawing/2014/main" id="{38523CDB-3AE3-BD00-2DC3-EF83177BBE44}"/>
              </a:ext>
            </a:extLst>
          </p:cNvPr>
          <p:cNvSpPr txBox="1"/>
          <p:nvPr/>
        </p:nvSpPr>
        <p:spPr>
          <a:xfrm>
            <a:off x="6355029" y="5857724"/>
            <a:ext cx="2083985" cy="246221"/>
          </a:xfrm>
          <a:prstGeom prst="rect">
            <a:avLst/>
          </a:prstGeom>
          <a:noFill/>
        </p:spPr>
        <p:txBody>
          <a:bodyPr wrap="square" rtlCol="0">
            <a:spAutoFit/>
          </a:bodyPr>
          <a:lstStyle/>
          <a:p>
            <a:pPr algn="ctr"/>
            <a:r>
              <a:rPr lang="en-US" sz="1000" b="1">
                <a:solidFill>
                  <a:srgbClr val="003896"/>
                </a:solidFill>
                <a:latin typeface="Arial Regular"/>
              </a:rPr>
              <a:t>Ready Sooner (within 1 year)</a:t>
            </a:r>
          </a:p>
        </p:txBody>
      </p:sp>
      <p:sp>
        <p:nvSpPr>
          <p:cNvPr id="19" name="TextBox 18">
            <a:extLst>
              <a:ext uri="{FF2B5EF4-FFF2-40B4-BE49-F238E27FC236}">
                <a16:creationId xmlns:a16="http://schemas.microsoft.com/office/drawing/2014/main" id="{302DFBA0-F9D3-283F-A63A-62D0B5B3B119}"/>
              </a:ext>
            </a:extLst>
          </p:cNvPr>
          <p:cNvSpPr txBox="1"/>
          <p:nvPr/>
        </p:nvSpPr>
        <p:spPr>
          <a:xfrm>
            <a:off x="773042" y="5846824"/>
            <a:ext cx="1783803" cy="246221"/>
          </a:xfrm>
          <a:prstGeom prst="rect">
            <a:avLst/>
          </a:prstGeom>
          <a:noFill/>
        </p:spPr>
        <p:txBody>
          <a:bodyPr wrap="square" rtlCol="0">
            <a:spAutoFit/>
          </a:bodyPr>
          <a:lstStyle/>
          <a:p>
            <a:r>
              <a:rPr lang="en-US" sz="1000" b="1">
                <a:solidFill>
                  <a:srgbClr val="003896"/>
                </a:solidFill>
                <a:latin typeface="Arial Regular"/>
              </a:rPr>
              <a:t>Ready Later (3-4 years)</a:t>
            </a:r>
          </a:p>
        </p:txBody>
      </p:sp>
      <p:sp>
        <p:nvSpPr>
          <p:cNvPr id="21" name="Text Placeholder 4">
            <a:extLst>
              <a:ext uri="{FF2B5EF4-FFF2-40B4-BE49-F238E27FC236}">
                <a16:creationId xmlns:a16="http://schemas.microsoft.com/office/drawing/2014/main" id="{A50CE65F-BA5E-273A-AB78-EA47B8928517}"/>
              </a:ext>
            </a:extLst>
          </p:cNvPr>
          <p:cNvSpPr txBox="1">
            <a:spLocks/>
          </p:cNvSpPr>
          <p:nvPr/>
        </p:nvSpPr>
        <p:spPr bwMode="auto">
          <a:xfrm>
            <a:off x="573366" y="285838"/>
            <a:ext cx="10844212"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4400" kern="1200">
                <a:solidFill>
                  <a:srgbClr val="1D58A4"/>
                </a:solidFill>
                <a:latin typeface="Source Sans Pro" panose="020B0503030403020204" pitchFamily="34" charset="0"/>
                <a:ea typeface="Source Sans Pro" panose="020B0503030403020204" pitchFamily="34" charset="0"/>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a:solidFill>
                  <a:schemeClr val="bg1"/>
                </a:solidFill>
                <a:latin typeface="Arial Regular"/>
                <a:ea typeface="Source Sans Pro"/>
              </a:rPr>
              <a:t>Appendix: Activate additional innovative receipt today</a:t>
            </a:r>
          </a:p>
        </p:txBody>
      </p:sp>
      <p:sp>
        <p:nvSpPr>
          <p:cNvPr id="3" name="TextBox 2">
            <a:extLst>
              <a:ext uri="{FF2B5EF4-FFF2-40B4-BE49-F238E27FC236}">
                <a16:creationId xmlns:a16="http://schemas.microsoft.com/office/drawing/2014/main" id="{C6AC81CE-A1DE-80AD-124D-A4AC06EB99E0}"/>
              </a:ext>
            </a:extLst>
          </p:cNvPr>
          <p:cNvSpPr txBox="1"/>
          <p:nvPr/>
        </p:nvSpPr>
        <p:spPr>
          <a:xfrm>
            <a:off x="6173998" y="4482599"/>
            <a:ext cx="224538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LARGER/DARKER BUBBLE SIZE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Higher relative benefit</a:t>
            </a:r>
            <a:endParaRPr lang="en-US" sz="900">
              <a:solidFill>
                <a:schemeClr val="tx1"/>
              </a:solidFill>
              <a:latin typeface="Arial Regular"/>
            </a:endParaRPr>
          </a:p>
        </p:txBody>
      </p:sp>
      <p:sp>
        <p:nvSpPr>
          <p:cNvPr id="26" name="TextBox 25">
            <a:extLst>
              <a:ext uri="{FF2B5EF4-FFF2-40B4-BE49-F238E27FC236}">
                <a16:creationId xmlns:a16="http://schemas.microsoft.com/office/drawing/2014/main" id="{C184D912-8813-8731-69F7-67B3C0B9E668}"/>
              </a:ext>
            </a:extLst>
          </p:cNvPr>
          <p:cNvSpPr txBox="1"/>
          <p:nvPr/>
        </p:nvSpPr>
        <p:spPr>
          <a:xfrm>
            <a:off x="6325834" y="4928855"/>
            <a:ext cx="1941712" cy="5078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BLUE HALO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Use cases third party enablers identified as top-3 priority</a:t>
            </a:r>
            <a:endParaRPr lang="en-US" sz="900">
              <a:solidFill>
                <a:schemeClr val="tx1"/>
              </a:solidFill>
              <a:latin typeface="Arial Regular"/>
            </a:endParaRPr>
          </a:p>
        </p:txBody>
      </p:sp>
      <p:sp>
        <p:nvSpPr>
          <p:cNvPr id="25" name="Oval 24">
            <a:extLst>
              <a:ext uri="{FF2B5EF4-FFF2-40B4-BE49-F238E27FC236}">
                <a16:creationId xmlns:a16="http://schemas.microsoft.com/office/drawing/2014/main" id="{F242C0D7-06E0-9AB8-1DC4-EF62E432D0A2}"/>
              </a:ext>
            </a:extLst>
          </p:cNvPr>
          <p:cNvSpPr>
            <a:spLocks noChangeAspect="1"/>
          </p:cNvSpPr>
          <p:nvPr/>
        </p:nvSpPr>
        <p:spPr>
          <a:xfrm>
            <a:off x="6392662" y="5139157"/>
            <a:ext cx="85279" cy="85279"/>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50">
              <a:ln w="0"/>
              <a:solidFill>
                <a:schemeClr val="bg2"/>
              </a:solidFill>
              <a:effectLst>
                <a:innerShdw blurRad="63500" dist="50800" dir="13500000">
                  <a:srgbClr val="000000">
                    <a:alpha val="50000"/>
                  </a:srgbClr>
                </a:innerShdw>
              </a:effectLst>
              <a:latin typeface="Arial Regular"/>
            </a:endParaRPr>
          </a:p>
        </p:txBody>
      </p:sp>
      <p:cxnSp>
        <p:nvCxnSpPr>
          <p:cNvPr id="43" name="Straight Arrow Connector 42">
            <a:extLst>
              <a:ext uri="{FF2B5EF4-FFF2-40B4-BE49-F238E27FC236}">
                <a16:creationId xmlns:a16="http://schemas.microsoft.com/office/drawing/2014/main" id="{FCF0F563-E7F7-1845-90E7-6AF5172A62C9}"/>
              </a:ext>
            </a:extLst>
          </p:cNvPr>
          <p:cNvCxnSpPr>
            <a:cxnSpLocks/>
          </p:cNvCxnSpPr>
          <p:nvPr/>
        </p:nvCxnSpPr>
        <p:spPr>
          <a:xfrm flipV="1">
            <a:off x="775349" y="2410255"/>
            <a:ext cx="0" cy="3425529"/>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7D3706E-4B73-C84E-AF5C-1F26145375F6}"/>
              </a:ext>
            </a:extLst>
          </p:cNvPr>
          <p:cNvSpPr/>
          <p:nvPr/>
        </p:nvSpPr>
        <p:spPr>
          <a:xfrm>
            <a:off x="0" y="1226283"/>
            <a:ext cx="12192000" cy="1002567"/>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4" name="Text Placeholder 4">
            <a:extLst>
              <a:ext uri="{FF2B5EF4-FFF2-40B4-BE49-F238E27FC236}">
                <a16:creationId xmlns:a16="http://schemas.microsoft.com/office/drawing/2014/main" id="{715DB9F2-3697-F44A-9177-D217F62446DB}"/>
              </a:ext>
            </a:extLst>
          </p:cNvPr>
          <p:cNvSpPr txBox="1">
            <a:spLocks/>
          </p:cNvSpPr>
          <p:nvPr/>
        </p:nvSpPr>
        <p:spPr bwMode="auto">
          <a:xfrm>
            <a:off x="641805" y="1367365"/>
            <a:ext cx="11183043" cy="7331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a:ea typeface="Source Sans Pro" charset="0"/>
              </a:rPr>
              <a:t>Respondents shared views into the timing, reach and relative benefits of use cases. The darker shaded and larger bubbles are seen as being relatively high benefit. The combined assessments identified earned wage access, payroll funding, invoice payments and government emergency disbursements as having the greatest benefit overall.  Blue halo use cases indicate respondents selected them as delivering the most benefit for the least effort in the shortest time.</a:t>
            </a:r>
            <a:endParaRPr lang="en-US" sz="1200"/>
          </a:p>
        </p:txBody>
      </p:sp>
      <p:sp>
        <p:nvSpPr>
          <p:cNvPr id="2" name="Oval 1">
            <a:extLst>
              <a:ext uri="{FF2B5EF4-FFF2-40B4-BE49-F238E27FC236}">
                <a16:creationId xmlns:a16="http://schemas.microsoft.com/office/drawing/2014/main" id="{2F3EC178-8F70-9791-57AE-296067E313B2}"/>
              </a:ext>
            </a:extLst>
          </p:cNvPr>
          <p:cNvSpPr/>
          <p:nvPr/>
        </p:nvSpPr>
        <p:spPr>
          <a:xfrm rot="18906020">
            <a:off x="6451035" y="2624143"/>
            <a:ext cx="2255033" cy="1173540"/>
          </a:xfrm>
          <a:prstGeom prst="ellipse">
            <a:avLst/>
          </a:prstGeom>
          <a:noFill/>
          <a:ln w="19050">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 name="Isosceles Triangle 41">
            <a:extLst>
              <a:ext uri="{FF2B5EF4-FFF2-40B4-BE49-F238E27FC236}">
                <a16:creationId xmlns:a16="http://schemas.microsoft.com/office/drawing/2014/main" id="{1690ED40-CC28-06EE-E291-8751D06691AC}"/>
              </a:ext>
            </a:extLst>
          </p:cNvPr>
          <p:cNvSpPr/>
          <p:nvPr/>
        </p:nvSpPr>
        <p:spPr>
          <a:xfrm rot="10087211">
            <a:off x="2459832" y="2709718"/>
            <a:ext cx="4535310" cy="2141712"/>
          </a:xfrm>
          <a:prstGeom prst="triangle">
            <a:avLst>
              <a:gd name="adj" fmla="val 46784"/>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 name="Trapezoid 4">
            <a:extLst>
              <a:ext uri="{FF2B5EF4-FFF2-40B4-BE49-F238E27FC236}">
                <a16:creationId xmlns:a16="http://schemas.microsoft.com/office/drawing/2014/main" id="{D4C4B041-B1CA-09CE-9478-915F834C57DC}"/>
              </a:ext>
            </a:extLst>
          </p:cNvPr>
          <p:cNvSpPr/>
          <p:nvPr/>
        </p:nvSpPr>
        <p:spPr>
          <a:xfrm rot="10800000">
            <a:off x="3163526" y="2867998"/>
            <a:ext cx="3450283" cy="2486731"/>
          </a:xfrm>
          <a:prstGeom prst="trapezoid">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0146FF5-CBD5-6D0E-1A9D-1AFA38524505}"/>
              </a:ext>
            </a:extLst>
          </p:cNvPr>
          <p:cNvSpPr/>
          <p:nvPr/>
        </p:nvSpPr>
        <p:spPr>
          <a:xfrm rot="21294172">
            <a:off x="810439" y="3718816"/>
            <a:ext cx="3716487" cy="2107618"/>
          </a:xfrm>
          <a:prstGeom prst="ellipse">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4B77F8E-B796-B9F2-062D-8CB46605D42C}"/>
              </a:ext>
            </a:extLst>
          </p:cNvPr>
          <p:cNvSpPr txBox="1"/>
          <p:nvPr/>
        </p:nvSpPr>
        <p:spPr>
          <a:xfrm>
            <a:off x="9538054" y="3187517"/>
            <a:ext cx="1632819" cy="884858"/>
          </a:xfrm>
          <a:prstGeom prst="rect">
            <a:avLst/>
          </a:prstGeom>
          <a:noFill/>
        </p:spPr>
        <p:txBody>
          <a:bodyPr wrap="none" rtlCol="0">
            <a:spAutoFit/>
          </a:bodyPr>
          <a:lstStyle/>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Earned wage access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Wallet funding</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Online gaming</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Friends and family</a:t>
            </a:r>
          </a:p>
        </p:txBody>
      </p:sp>
      <p:sp>
        <p:nvSpPr>
          <p:cNvPr id="10" name="TextBox 9">
            <a:extLst>
              <a:ext uri="{FF2B5EF4-FFF2-40B4-BE49-F238E27FC236}">
                <a16:creationId xmlns:a16="http://schemas.microsoft.com/office/drawing/2014/main" id="{029A49E5-478C-97CA-83FC-E355E25936D3}"/>
              </a:ext>
            </a:extLst>
          </p:cNvPr>
          <p:cNvSpPr txBox="1"/>
          <p:nvPr/>
        </p:nvSpPr>
        <p:spPr>
          <a:xfrm>
            <a:off x="9384282" y="2451242"/>
            <a:ext cx="2807717" cy="523220"/>
          </a:xfrm>
          <a:prstGeom prst="rect">
            <a:avLst/>
          </a:prstGeom>
          <a:noFill/>
        </p:spPr>
        <p:txBody>
          <a:bodyPr wrap="square" rtlCol="0">
            <a:spAutoFit/>
          </a:bodyPr>
          <a:lstStyle/>
          <a:p>
            <a:pPr algn="ctr"/>
            <a:r>
              <a:rPr lang="en-US" altLang="en-US" sz="1400" b="1">
                <a:solidFill>
                  <a:schemeClr val="tx2"/>
                </a:solidFill>
                <a:latin typeface="Arial Regular"/>
                <a:ea typeface="Source Sans Pro"/>
                <a:cs typeface="Source Sans Pro" panose="020B0503030403020204" pitchFamily="34" charset="0"/>
              </a:rPr>
              <a:t>1. </a:t>
            </a:r>
            <a:r>
              <a:rPr lang="en-US" sz="1400" b="1">
                <a:solidFill>
                  <a:srgbClr val="003896"/>
                </a:solidFill>
                <a:latin typeface="Arial" panose="020B0604020202020204" pitchFamily="34" charset="0"/>
                <a:cs typeface="Arial" panose="020B0604020202020204" pitchFamily="34" charset="0"/>
              </a:rPr>
              <a:t>Enable innovative</a:t>
            </a:r>
          </a:p>
          <a:p>
            <a:pPr algn="ctr"/>
            <a:r>
              <a:rPr lang="en-US" sz="1400" b="1">
                <a:solidFill>
                  <a:srgbClr val="003896"/>
                </a:solidFill>
                <a:latin typeface="Arial" panose="020B0604020202020204" pitchFamily="34" charset="0"/>
                <a:cs typeface="Arial" panose="020B0604020202020204" pitchFamily="34" charset="0"/>
              </a:rPr>
              <a:t>receipt today</a:t>
            </a:r>
          </a:p>
        </p:txBody>
      </p:sp>
    </p:spTree>
    <p:extLst>
      <p:ext uri="{BB962C8B-B14F-4D97-AF65-F5344CB8AC3E}">
        <p14:creationId xmlns:p14="http://schemas.microsoft.com/office/powerpoint/2010/main" val="121322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545607F-CA7C-A993-3E65-CBC5275D58D7}"/>
              </a:ext>
            </a:extLst>
          </p:cNvPr>
          <p:cNvSpPr/>
          <p:nvPr/>
        </p:nvSpPr>
        <p:spPr>
          <a:xfrm>
            <a:off x="9384282" y="2429151"/>
            <a:ext cx="2807717" cy="3674789"/>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grpSp>
        <p:nvGrpSpPr>
          <p:cNvPr id="11" name="Group 10">
            <a:extLst>
              <a:ext uri="{FF2B5EF4-FFF2-40B4-BE49-F238E27FC236}">
                <a16:creationId xmlns:a16="http://schemas.microsoft.com/office/drawing/2014/main" id="{0D6B2F17-7D1C-F04D-97AF-C3D63C2A359E}"/>
              </a:ext>
            </a:extLst>
          </p:cNvPr>
          <p:cNvGrpSpPr/>
          <p:nvPr/>
        </p:nvGrpSpPr>
        <p:grpSpPr>
          <a:xfrm>
            <a:off x="871996" y="2364706"/>
            <a:ext cx="7775057" cy="3450545"/>
            <a:chOff x="2686049" y="2250410"/>
            <a:chExt cx="7775057" cy="3450545"/>
          </a:xfrm>
        </p:grpSpPr>
        <p:pic>
          <p:nvPicPr>
            <p:cNvPr id="31" name="Picture 30">
              <a:extLst>
                <a:ext uri="{FF2B5EF4-FFF2-40B4-BE49-F238E27FC236}">
                  <a16:creationId xmlns:a16="http://schemas.microsoft.com/office/drawing/2014/main" id="{317ACEDE-D328-C943-A875-F045EA331221}"/>
                </a:ext>
              </a:extLst>
            </p:cNvPr>
            <p:cNvPicPr>
              <a:picLocks noChangeAspect="1"/>
            </p:cNvPicPr>
            <p:nvPr/>
          </p:nvPicPr>
          <p:blipFill rotWithShape="1">
            <a:blip r:embed="rId3"/>
            <a:srcRect l="978" t="4361" b="7496"/>
            <a:stretch/>
          </p:blipFill>
          <p:spPr>
            <a:xfrm>
              <a:off x="2686049" y="2250410"/>
              <a:ext cx="7775057" cy="3450545"/>
            </a:xfrm>
            <a:prstGeom prst="rect">
              <a:avLst/>
            </a:prstGeom>
          </p:spPr>
        </p:pic>
        <p:sp>
          <p:nvSpPr>
            <p:cNvPr id="34" name="Oval 33">
              <a:extLst>
                <a:ext uri="{FF2B5EF4-FFF2-40B4-BE49-F238E27FC236}">
                  <a16:creationId xmlns:a16="http://schemas.microsoft.com/office/drawing/2014/main" id="{4D37E559-0036-B748-86AF-945A61CA3BE9}"/>
                </a:ext>
              </a:extLst>
            </p:cNvPr>
            <p:cNvSpPr>
              <a:spLocks noChangeAspect="1"/>
            </p:cNvSpPr>
            <p:nvPr/>
          </p:nvSpPr>
          <p:spPr>
            <a:xfrm>
              <a:off x="9718302" y="2308997"/>
              <a:ext cx="408636" cy="40863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5" name="Freeform: Shape 43">
              <a:extLst>
                <a:ext uri="{FF2B5EF4-FFF2-40B4-BE49-F238E27FC236}">
                  <a16:creationId xmlns:a16="http://schemas.microsoft.com/office/drawing/2014/main" id="{737C85F8-485B-4745-852C-7625A5CAA6E0}"/>
                </a:ext>
              </a:extLst>
            </p:cNvPr>
            <p:cNvSpPr>
              <a:spLocks noChangeAspect="1"/>
            </p:cNvSpPr>
            <p:nvPr/>
          </p:nvSpPr>
          <p:spPr>
            <a:xfrm>
              <a:off x="7029940" y="2753703"/>
              <a:ext cx="496373" cy="581890"/>
            </a:xfrm>
            <a:custGeom>
              <a:avLst/>
              <a:gdLst>
                <a:gd name="connsiteX0" fmla="*/ 386466 w 617557"/>
                <a:gd name="connsiteY0" fmla="*/ 0 h 723951"/>
                <a:gd name="connsiteX1" fmla="*/ 617557 w 617557"/>
                <a:gd name="connsiteY1" fmla="*/ 231091 h 723951"/>
                <a:gd name="connsiteX2" fmla="*/ 549872 w 617557"/>
                <a:gd name="connsiteY2" fmla="*/ 394497 h 723951"/>
                <a:gd name="connsiteX3" fmla="*/ 503936 w 617557"/>
                <a:gd name="connsiteY3" fmla="*/ 425468 h 723951"/>
                <a:gd name="connsiteX4" fmla="*/ 508400 w 617557"/>
                <a:gd name="connsiteY4" fmla="*/ 469751 h 723951"/>
                <a:gd name="connsiteX5" fmla="*/ 254200 w 617557"/>
                <a:gd name="connsiteY5" fmla="*/ 723951 h 723951"/>
                <a:gd name="connsiteX6" fmla="*/ 0 w 617557"/>
                <a:gd name="connsiteY6" fmla="*/ 469751 h 723951"/>
                <a:gd name="connsiteX7" fmla="*/ 155254 w 617557"/>
                <a:gd name="connsiteY7" fmla="*/ 235527 h 723951"/>
                <a:gd name="connsiteX8" fmla="*/ 155805 w 617557"/>
                <a:gd name="connsiteY8" fmla="*/ 235356 h 723951"/>
                <a:gd name="connsiteX9" fmla="*/ 155375 w 617557"/>
                <a:gd name="connsiteY9" fmla="*/ 231091 h 723951"/>
                <a:gd name="connsiteX10" fmla="*/ 386466 w 617557"/>
                <a:gd name="connsiteY10" fmla="*/ 0 h 7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557" h="723951">
                  <a:moveTo>
                    <a:pt x="386466" y="0"/>
                  </a:moveTo>
                  <a:cubicBezTo>
                    <a:pt x="514094" y="0"/>
                    <a:pt x="617557" y="103463"/>
                    <a:pt x="617557" y="231091"/>
                  </a:cubicBezTo>
                  <a:cubicBezTo>
                    <a:pt x="617557" y="294905"/>
                    <a:pt x="591692" y="352678"/>
                    <a:pt x="549872" y="394497"/>
                  </a:cubicBezTo>
                  <a:lnTo>
                    <a:pt x="503936" y="425468"/>
                  </a:lnTo>
                  <a:lnTo>
                    <a:pt x="508400" y="469751"/>
                  </a:lnTo>
                  <a:cubicBezTo>
                    <a:pt x="508400" y="610142"/>
                    <a:pt x="394591" y="723951"/>
                    <a:pt x="254200" y="723951"/>
                  </a:cubicBezTo>
                  <a:cubicBezTo>
                    <a:pt x="113809" y="723951"/>
                    <a:pt x="0" y="610142"/>
                    <a:pt x="0" y="469751"/>
                  </a:cubicBezTo>
                  <a:cubicBezTo>
                    <a:pt x="0" y="364458"/>
                    <a:pt x="64018" y="274117"/>
                    <a:pt x="155254" y="235527"/>
                  </a:cubicBezTo>
                  <a:lnTo>
                    <a:pt x="155805" y="235356"/>
                  </a:lnTo>
                  <a:lnTo>
                    <a:pt x="155375" y="231091"/>
                  </a:lnTo>
                  <a:cubicBezTo>
                    <a:pt x="155375" y="103463"/>
                    <a:pt x="258838" y="0"/>
                    <a:pt x="386466" y="0"/>
                  </a:cubicBezTo>
                  <a:close/>
                </a:path>
              </a:pathLst>
            </a:cu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b="1" spc="50">
                <a:ln w="0"/>
                <a:solidFill>
                  <a:schemeClr val="bg2"/>
                </a:solidFill>
                <a:effectLst>
                  <a:innerShdw blurRad="63500" dist="50800" dir="13500000">
                    <a:srgbClr val="000000">
                      <a:alpha val="50000"/>
                    </a:srgbClr>
                  </a:innerShdw>
                </a:effectLst>
              </a:endParaRPr>
            </a:p>
          </p:txBody>
        </p:sp>
        <p:sp>
          <p:nvSpPr>
            <p:cNvPr id="36" name="Oval 35">
              <a:extLst>
                <a:ext uri="{FF2B5EF4-FFF2-40B4-BE49-F238E27FC236}">
                  <a16:creationId xmlns:a16="http://schemas.microsoft.com/office/drawing/2014/main" id="{29AF77C6-9F89-7141-9F4D-320688271932}"/>
                </a:ext>
              </a:extLst>
            </p:cNvPr>
            <p:cNvSpPr>
              <a:spLocks noChangeAspect="1"/>
            </p:cNvSpPr>
            <p:nvPr/>
          </p:nvSpPr>
          <p:spPr>
            <a:xfrm>
              <a:off x="4798527" y="2957795"/>
              <a:ext cx="337716" cy="33771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7" name="Oval 36">
              <a:extLst>
                <a:ext uri="{FF2B5EF4-FFF2-40B4-BE49-F238E27FC236}">
                  <a16:creationId xmlns:a16="http://schemas.microsoft.com/office/drawing/2014/main" id="{95B2D550-37A1-6E4D-8DCC-EC6D5D8A9DA4}"/>
                </a:ext>
              </a:extLst>
            </p:cNvPr>
            <p:cNvSpPr>
              <a:spLocks noChangeAspect="1"/>
            </p:cNvSpPr>
            <p:nvPr/>
          </p:nvSpPr>
          <p:spPr>
            <a:xfrm>
              <a:off x="8897397" y="3231751"/>
              <a:ext cx="230664" cy="23066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8" name="Oval 37">
              <a:extLst>
                <a:ext uri="{FF2B5EF4-FFF2-40B4-BE49-F238E27FC236}">
                  <a16:creationId xmlns:a16="http://schemas.microsoft.com/office/drawing/2014/main" id="{39675DFE-2BC7-614B-BD71-26FD14A4E1D2}"/>
                </a:ext>
              </a:extLst>
            </p:cNvPr>
            <p:cNvSpPr>
              <a:spLocks noChangeAspect="1"/>
            </p:cNvSpPr>
            <p:nvPr/>
          </p:nvSpPr>
          <p:spPr>
            <a:xfrm>
              <a:off x="9385543" y="3200594"/>
              <a:ext cx="279104" cy="27910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1" name="Oval 40">
              <a:extLst>
                <a:ext uri="{FF2B5EF4-FFF2-40B4-BE49-F238E27FC236}">
                  <a16:creationId xmlns:a16="http://schemas.microsoft.com/office/drawing/2014/main" id="{1B4BC2E7-53D6-4F45-BF4F-D2F21B89F827}"/>
                </a:ext>
              </a:extLst>
            </p:cNvPr>
            <p:cNvSpPr>
              <a:spLocks noChangeAspect="1"/>
            </p:cNvSpPr>
            <p:nvPr/>
          </p:nvSpPr>
          <p:spPr>
            <a:xfrm>
              <a:off x="6644061" y="4946765"/>
              <a:ext cx="143224" cy="14322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2" name="Oval 41">
              <a:extLst>
                <a:ext uri="{FF2B5EF4-FFF2-40B4-BE49-F238E27FC236}">
                  <a16:creationId xmlns:a16="http://schemas.microsoft.com/office/drawing/2014/main" id="{7389C4E9-8C52-3340-9057-5F2BA3C36E86}"/>
                </a:ext>
              </a:extLst>
            </p:cNvPr>
            <p:cNvSpPr>
              <a:spLocks noChangeAspect="1"/>
            </p:cNvSpPr>
            <p:nvPr/>
          </p:nvSpPr>
          <p:spPr>
            <a:xfrm>
              <a:off x="8531604" y="3439286"/>
              <a:ext cx="307014" cy="30701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grpSp>
      <p:cxnSp>
        <p:nvCxnSpPr>
          <p:cNvPr id="6" name="Straight Arrow Connector 5">
            <a:extLst>
              <a:ext uri="{FF2B5EF4-FFF2-40B4-BE49-F238E27FC236}">
                <a16:creationId xmlns:a16="http://schemas.microsoft.com/office/drawing/2014/main" id="{6A50CD6C-7979-2146-B9DD-FFB3C5D83055}"/>
              </a:ext>
            </a:extLst>
          </p:cNvPr>
          <p:cNvCxnSpPr/>
          <p:nvPr/>
        </p:nvCxnSpPr>
        <p:spPr>
          <a:xfrm>
            <a:off x="773042" y="5829300"/>
            <a:ext cx="7665972" cy="0"/>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240B97-4F2C-1981-1742-FD369753C84C}"/>
              </a:ext>
            </a:extLst>
          </p:cNvPr>
          <p:cNvSpPr txBox="1"/>
          <p:nvPr/>
        </p:nvSpPr>
        <p:spPr>
          <a:xfrm>
            <a:off x="75568" y="5476710"/>
            <a:ext cx="676842" cy="400110"/>
          </a:xfrm>
          <a:prstGeom prst="rect">
            <a:avLst/>
          </a:prstGeom>
          <a:noFill/>
        </p:spPr>
        <p:txBody>
          <a:bodyPr wrap="square" rtlCol="0">
            <a:spAutoFit/>
          </a:bodyPr>
          <a:lstStyle/>
          <a:p>
            <a:pPr algn="r"/>
            <a:r>
              <a:rPr lang="en-US" sz="1000" b="1" dirty="0">
                <a:solidFill>
                  <a:srgbClr val="003896"/>
                </a:solidFill>
                <a:latin typeface="Arial Regular"/>
              </a:rPr>
              <a:t>Lower</a:t>
            </a:r>
          </a:p>
          <a:p>
            <a:pPr algn="r"/>
            <a:r>
              <a:rPr lang="en-US" sz="1000" b="1" dirty="0">
                <a:solidFill>
                  <a:srgbClr val="003896"/>
                </a:solidFill>
                <a:latin typeface="Arial Regular"/>
              </a:rPr>
              <a:t>Reach</a:t>
            </a:r>
          </a:p>
        </p:txBody>
      </p:sp>
      <p:sp>
        <p:nvSpPr>
          <p:cNvPr id="13" name="TextBox 12">
            <a:extLst>
              <a:ext uri="{FF2B5EF4-FFF2-40B4-BE49-F238E27FC236}">
                <a16:creationId xmlns:a16="http://schemas.microsoft.com/office/drawing/2014/main" id="{95FEFCCD-86F1-276D-D987-5D922038D6FD}"/>
              </a:ext>
            </a:extLst>
          </p:cNvPr>
          <p:cNvSpPr txBox="1"/>
          <p:nvPr/>
        </p:nvSpPr>
        <p:spPr>
          <a:xfrm>
            <a:off x="142939" y="2560444"/>
            <a:ext cx="609471" cy="400110"/>
          </a:xfrm>
          <a:prstGeom prst="rect">
            <a:avLst/>
          </a:prstGeom>
          <a:noFill/>
        </p:spPr>
        <p:txBody>
          <a:bodyPr wrap="square" rtlCol="0">
            <a:spAutoFit/>
          </a:bodyPr>
          <a:lstStyle/>
          <a:p>
            <a:pPr algn="r"/>
            <a:r>
              <a:rPr lang="en-US" sz="1000" b="1">
                <a:solidFill>
                  <a:srgbClr val="003896"/>
                </a:solidFill>
                <a:latin typeface="Arial Regular"/>
              </a:rPr>
              <a:t>Higher</a:t>
            </a:r>
          </a:p>
          <a:p>
            <a:pPr algn="r"/>
            <a:r>
              <a:rPr lang="en-US" sz="1000" b="1">
                <a:solidFill>
                  <a:srgbClr val="003896"/>
                </a:solidFill>
                <a:latin typeface="Arial Regular"/>
              </a:rPr>
              <a:t>Reach</a:t>
            </a:r>
          </a:p>
        </p:txBody>
      </p:sp>
      <p:sp>
        <p:nvSpPr>
          <p:cNvPr id="18" name="TextBox 17">
            <a:extLst>
              <a:ext uri="{FF2B5EF4-FFF2-40B4-BE49-F238E27FC236}">
                <a16:creationId xmlns:a16="http://schemas.microsoft.com/office/drawing/2014/main" id="{38523CDB-3AE3-BD00-2DC3-EF83177BBE44}"/>
              </a:ext>
            </a:extLst>
          </p:cNvPr>
          <p:cNvSpPr txBox="1"/>
          <p:nvPr/>
        </p:nvSpPr>
        <p:spPr>
          <a:xfrm>
            <a:off x="6355029" y="5857724"/>
            <a:ext cx="2083985" cy="246221"/>
          </a:xfrm>
          <a:prstGeom prst="rect">
            <a:avLst/>
          </a:prstGeom>
          <a:noFill/>
        </p:spPr>
        <p:txBody>
          <a:bodyPr wrap="square" rtlCol="0">
            <a:spAutoFit/>
          </a:bodyPr>
          <a:lstStyle/>
          <a:p>
            <a:pPr algn="ctr"/>
            <a:r>
              <a:rPr lang="en-US" sz="1000" b="1">
                <a:solidFill>
                  <a:srgbClr val="003896"/>
                </a:solidFill>
                <a:latin typeface="Arial Regular"/>
              </a:rPr>
              <a:t>Ready Sooner (within 1 year)</a:t>
            </a:r>
          </a:p>
        </p:txBody>
      </p:sp>
      <p:sp>
        <p:nvSpPr>
          <p:cNvPr id="19" name="TextBox 18">
            <a:extLst>
              <a:ext uri="{FF2B5EF4-FFF2-40B4-BE49-F238E27FC236}">
                <a16:creationId xmlns:a16="http://schemas.microsoft.com/office/drawing/2014/main" id="{302DFBA0-F9D3-283F-A63A-62D0B5B3B119}"/>
              </a:ext>
            </a:extLst>
          </p:cNvPr>
          <p:cNvSpPr txBox="1"/>
          <p:nvPr/>
        </p:nvSpPr>
        <p:spPr>
          <a:xfrm>
            <a:off x="773042" y="5846824"/>
            <a:ext cx="1783803" cy="246221"/>
          </a:xfrm>
          <a:prstGeom prst="rect">
            <a:avLst/>
          </a:prstGeom>
          <a:noFill/>
        </p:spPr>
        <p:txBody>
          <a:bodyPr wrap="square" rtlCol="0">
            <a:spAutoFit/>
          </a:bodyPr>
          <a:lstStyle/>
          <a:p>
            <a:r>
              <a:rPr lang="en-US" sz="1000" b="1">
                <a:solidFill>
                  <a:srgbClr val="003896"/>
                </a:solidFill>
                <a:latin typeface="Arial Regular"/>
              </a:rPr>
              <a:t>Ready Later (3-4 years)</a:t>
            </a:r>
          </a:p>
        </p:txBody>
      </p:sp>
      <p:sp>
        <p:nvSpPr>
          <p:cNvPr id="21" name="Text Placeholder 4">
            <a:extLst>
              <a:ext uri="{FF2B5EF4-FFF2-40B4-BE49-F238E27FC236}">
                <a16:creationId xmlns:a16="http://schemas.microsoft.com/office/drawing/2014/main" id="{A50CE65F-BA5E-273A-AB78-EA47B8928517}"/>
              </a:ext>
            </a:extLst>
          </p:cNvPr>
          <p:cNvSpPr txBox="1">
            <a:spLocks/>
          </p:cNvSpPr>
          <p:nvPr/>
        </p:nvSpPr>
        <p:spPr bwMode="auto">
          <a:xfrm>
            <a:off x="573366" y="285838"/>
            <a:ext cx="10844212"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4400" kern="1200">
                <a:solidFill>
                  <a:srgbClr val="1D58A4"/>
                </a:solidFill>
                <a:latin typeface="Source Sans Pro" panose="020B0503030403020204" pitchFamily="34" charset="0"/>
                <a:ea typeface="Source Sans Pro" panose="020B0503030403020204" pitchFamily="34" charset="0"/>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a:solidFill>
                  <a:schemeClr val="bg1"/>
                </a:solidFill>
                <a:latin typeface="Arial Regular"/>
                <a:ea typeface="Source Sans Pro"/>
              </a:rPr>
              <a:t>Appendix: Activate strategic sender and receiver use cases</a:t>
            </a:r>
          </a:p>
        </p:txBody>
      </p:sp>
      <p:sp>
        <p:nvSpPr>
          <p:cNvPr id="3" name="TextBox 2">
            <a:extLst>
              <a:ext uri="{FF2B5EF4-FFF2-40B4-BE49-F238E27FC236}">
                <a16:creationId xmlns:a16="http://schemas.microsoft.com/office/drawing/2014/main" id="{C6AC81CE-A1DE-80AD-124D-A4AC06EB99E0}"/>
              </a:ext>
            </a:extLst>
          </p:cNvPr>
          <p:cNvSpPr txBox="1"/>
          <p:nvPr/>
        </p:nvSpPr>
        <p:spPr>
          <a:xfrm>
            <a:off x="6173998" y="4482599"/>
            <a:ext cx="224538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LARGER/DARKER BUBBLE SIZE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Higher relative benefit</a:t>
            </a:r>
            <a:endParaRPr lang="en-US" sz="900">
              <a:solidFill>
                <a:schemeClr val="tx1"/>
              </a:solidFill>
              <a:latin typeface="Arial Regular"/>
            </a:endParaRPr>
          </a:p>
        </p:txBody>
      </p:sp>
      <p:sp>
        <p:nvSpPr>
          <p:cNvPr id="26" name="TextBox 25">
            <a:extLst>
              <a:ext uri="{FF2B5EF4-FFF2-40B4-BE49-F238E27FC236}">
                <a16:creationId xmlns:a16="http://schemas.microsoft.com/office/drawing/2014/main" id="{C184D912-8813-8731-69F7-67B3C0B9E668}"/>
              </a:ext>
            </a:extLst>
          </p:cNvPr>
          <p:cNvSpPr txBox="1"/>
          <p:nvPr/>
        </p:nvSpPr>
        <p:spPr>
          <a:xfrm>
            <a:off x="6325834" y="4928855"/>
            <a:ext cx="1941712" cy="5078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BLUE HALO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Use cases third party enablers identified as top-3 priority</a:t>
            </a:r>
            <a:endParaRPr lang="en-US" sz="900">
              <a:solidFill>
                <a:schemeClr val="tx1"/>
              </a:solidFill>
              <a:latin typeface="Arial Regular"/>
            </a:endParaRPr>
          </a:p>
        </p:txBody>
      </p:sp>
      <p:sp>
        <p:nvSpPr>
          <p:cNvPr id="25" name="Oval 24">
            <a:extLst>
              <a:ext uri="{FF2B5EF4-FFF2-40B4-BE49-F238E27FC236}">
                <a16:creationId xmlns:a16="http://schemas.microsoft.com/office/drawing/2014/main" id="{F242C0D7-06E0-9AB8-1DC4-EF62E432D0A2}"/>
              </a:ext>
            </a:extLst>
          </p:cNvPr>
          <p:cNvSpPr>
            <a:spLocks noChangeAspect="1"/>
          </p:cNvSpPr>
          <p:nvPr/>
        </p:nvSpPr>
        <p:spPr>
          <a:xfrm>
            <a:off x="6392662" y="5139157"/>
            <a:ext cx="85279" cy="85279"/>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50">
              <a:ln w="0"/>
              <a:solidFill>
                <a:schemeClr val="bg2"/>
              </a:solidFill>
              <a:effectLst>
                <a:innerShdw blurRad="63500" dist="50800" dir="13500000">
                  <a:srgbClr val="000000">
                    <a:alpha val="50000"/>
                  </a:srgbClr>
                </a:innerShdw>
              </a:effectLst>
              <a:latin typeface="Arial Regular"/>
            </a:endParaRPr>
          </a:p>
        </p:txBody>
      </p:sp>
      <p:cxnSp>
        <p:nvCxnSpPr>
          <p:cNvPr id="43" name="Straight Arrow Connector 42">
            <a:extLst>
              <a:ext uri="{FF2B5EF4-FFF2-40B4-BE49-F238E27FC236}">
                <a16:creationId xmlns:a16="http://schemas.microsoft.com/office/drawing/2014/main" id="{FCF0F563-E7F7-1845-90E7-6AF5172A62C9}"/>
              </a:ext>
            </a:extLst>
          </p:cNvPr>
          <p:cNvCxnSpPr>
            <a:cxnSpLocks/>
          </p:cNvCxnSpPr>
          <p:nvPr/>
        </p:nvCxnSpPr>
        <p:spPr>
          <a:xfrm flipV="1">
            <a:off x="775349" y="2410255"/>
            <a:ext cx="0" cy="3425529"/>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7D3706E-4B73-C84E-AF5C-1F26145375F6}"/>
              </a:ext>
            </a:extLst>
          </p:cNvPr>
          <p:cNvSpPr/>
          <p:nvPr/>
        </p:nvSpPr>
        <p:spPr>
          <a:xfrm>
            <a:off x="0" y="1226283"/>
            <a:ext cx="12192000" cy="1002567"/>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4" name="Text Placeholder 4">
            <a:extLst>
              <a:ext uri="{FF2B5EF4-FFF2-40B4-BE49-F238E27FC236}">
                <a16:creationId xmlns:a16="http://schemas.microsoft.com/office/drawing/2014/main" id="{715DB9F2-3697-F44A-9177-D217F62446DB}"/>
              </a:ext>
            </a:extLst>
          </p:cNvPr>
          <p:cNvSpPr txBox="1">
            <a:spLocks/>
          </p:cNvSpPr>
          <p:nvPr/>
        </p:nvSpPr>
        <p:spPr bwMode="auto">
          <a:xfrm>
            <a:off x="641805" y="1367365"/>
            <a:ext cx="11183043" cy="7331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a:ea typeface="Source Sans Pro" charset="0"/>
              </a:rPr>
              <a:t>Respondents shared views into the timing, reach and relative benefits of use cases. The darker shaded and larger bubbles are seen as being relatively high benefit. The combined assessments identified earned wage access, payroll funding, invoice payments and government emergency disbursements as having the greatest benefit overall.  Blue halo use cases indicate respondents selected them as delivering the most benefit for the least effort in the shortest time.</a:t>
            </a:r>
            <a:endParaRPr lang="en-US" sz="1200"/>
          </a:p>
        </p:txBody>
      </p:sp>
      <p:sp>
        <p:nvSpPr>
          <p:cNvPr id="2" name="Oval 1">
            <a:extLst>
              <a:ext uri="{FF2B5EF4-FFF2-40B4-BE49-F238E27FC236}">
                <a16:creationId xmlns:a16="http://schemas.microsoft.com/office/drawing/2014/main" id="{2F3EC178-8F70-9791-57AE-296067E313B2}"/>
              </a:ext>
            </a:extLst>
          </p:cNvPr>
          <p:cNvSpPr/>
          <p:nvPr/>
        </p:nvSpPr>
        <p:spPr>
          <a:xfrm rot="18906020">
            <a:off x="6451035" y="2624143"/>
            <a:ext cx="2255033" cy="1173540"/>
          </a:xfrm>
          <a:prstGeom prst="ellipse">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 name="Isosceles Triangle 41">
            <a:extLst>
              <a:ext uri="{FF2B5EF4-FFF2-40B4-BE49-F238E27FC236}">
                <a16:creationId xmlns:a16="http://schemas.microsoft.com/office/drawing/2014/main" id="{1690ED40-CC28-06EE-E291-8751D06691AC}"/>
              </a:ext>
            </a:extLst>
          </p:cNvPr>
          <p:cNvSpPr/>
          <p:nvPr/>
        </p:nvSpPr>
        <p:spPr>
          <a:xfrm rot="10087211">
            <a:off x="2459832" y="2709718"/>
            <a:ext cx="4535310" cy="2141712"/>
          </a:xfrm>
          <a:prstGeom prst="triangle">
            <a:avLst>
              <a:gd name="adj" fmla="val 46784"/>
            </a:avLst>
          </a:prstGeom>
          <a:noFill/>
          <a:ln w="19050">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 name="Trapezoid 4">
            <a:extLst>
              <a:ext uri="{FF2B5EF4-FFF2-40B4-BE49-F238E27FC236}">
                <a16:creationId xmlns:a16="http://schemas.microsoft.com/office/drawing/2014/main" id="{D4C4B041-B1CA-09CE-9478-915F834C57DC}"/>
              </a:ext>
            </a:extLst>
          </p:cNvPr>
          <p:cNvSpPr/>
          <p:nvPr/>
        </p:nvSpPr>
        <p:spPr>
          <a:xfrm rot="10800000">
            <a:off x="3163526" y="2867998"/>
            <a:ext cx="3450283" cy="2486731"/>
          </a:xfrm>
          <a:prstGeom prst="trapezoid">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0146FF5-CBD5-6D0E-1A9D-1AFA38524505}"/>
              </a:ext>
            </a:extLst>
          </p:cNvPr>
          <p:cNvSpPr/>
          <p:nvPr/>
        </p:nvSpPr>
        <p:spPr>
          <a:xfrm rot="21294172">
            <a:off x="810439" y="3718816"/>
            <a:ext cx="3716487" cy="2107618"/>
          </a:xfrm>
          <a:prstGeom prst="ellipse">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9229ED7-F635-1013-838D-09D133EDF538}"/>
              </a:ext>
            </a:extLst>
          </p:cNvPr>
          <p:cNvSpPr txBox="1"/>
          <p:nvPr/>
        </p:nvSpPr>
        <p:spPr>
          <a:xfrm>
            <a:off x="9384282" y="2432359"/>
            <a:ext cx="2807717" cy="523220"/>
          </a:xfrm>
          <a:prstGeom prst="rect">
            <a:avLst/>
          </a:prstGeom>
          <a:noFill/>
        </p:spPr>
        <p:txBody>
          <a:bodyPr wrap="square" rtlCol="0">
            <a:spAutoFit/>
          </a:bodyPr>
          <a:lstStyle/>
          <a:p>
            <a:pPr algn="ctr"/>
            <a:r>
              <a:rPr lang="en-US" altLang="en-US" sz="1400" b="1">
                <a:solidFill>
                  <a:schemeClr val="tx2"/>
                </a:solidFill>
                <a:latin typeface="Arial Regular"/>
                <a:ea typeface="Source Sans Pro"/>
                <a:cs typeface="Source Sans Pro" panose="020B0503030403020204" pitchFamily="34" charset="0"/>
              </a:rPr>
              <a:t>2. </a:t>
            </a:r>
            <a:r>
              <a:rPr lang="en-US" sz="1400" b="1">
                <a:solidFill>
                  <a:srgbClr val="003896"/>
                </a:solidFill>
                <a:latin typeface="Arial" panose="020B0604020202020204" pitchFamily="34" charset="0"/>
                <a:cs typeface="Arial" panose="020B0604020202020204" pitchFamily="34" charset="0"/>
              </a:rPr>
              <a:t>Enable strategic sender </a:t>
            </a:r>
          </a:p>
          <a:p>
            <a:pPr algn="ctr"/>
            <a:r>
              <a:rPr lang="en-US" sz="1400" b="1">
                <a:solidFill>
                  <a:srgbClr val="003896"/>
                </a:solidFill>
                <a:latin typeface="Arial" panose="020B0604020202020204" pitchFamily="34" charset="0"/>
                <a:cs typeface="Arial" panose="020B0604020202020204" pitchFamily="34" charset="0"/>
              </a:rPr>
              <a:t>and receiver use cases</a:t>
            </a:r>
          </a:p>
        </p:txBody>
      </p:sp>
      <p:sp>
        <p:nvSpPr>
          <p:cNvPr id="15" name="TextBox 14">
            <a:extLst>
              <a:ext uri="{FF2B5EF4-FFF2-40B4-BE49-F238E27FC236}">
                <a16:creationId xmlns:a16="http://schemas.microsoft.com/office/drawing/2014/main" id="{4B9EE842-F362-9CF3-64B1-2BF89ADAC428}"/>
              </a:ext>
            </a:extLst>
          </p:cNvPr>
          <p:cNvSpPr txBox="1"/>
          <p:nvPr/>
        </p:nvSpPr>
        <p:spPr>
          <a:xfrm>
            <a:off x="9554157" y="3207473"/>
            <a:ext cx="2732479" cy="1508105"/>
          </a:xfrm>
          <a:prstGeom prst="rect">
            <a:avLst/>
          </a:prstGeom>
          <a:noFill/>
        </p:spPr>
        <p:txBody>
          <a:bodyPr wrap="none" rtlCol="0">
            <a:spAutoFit/>
          </a:bodyPr>
          <a:lstStyle/>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Payroll / Payroll funding</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Online banking bill pay</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Taxes / tax payments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Loan disbursements (real estate, auto)</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Wealth management</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Govt emergency</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Govt benefits</a:t>
            </a:r>
          </a:p>
        </p:txBody>
      </p:sp>
    </p:spTree>
    <p:extLst>
      <p:ext uri="{BB962C8B-B14F-4D97-AF65-F5344CB8AC3E}">
        <p14:creationId xmlns:p14="http://schemas.microsoft.com/office/powerpoint/2010/main" val="483875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163759-D034-547A-6F8A-036976A10186}"/>
              </a:ext>
            </a:extLst>
          </p:cNvPr>
          <p:cNvSpPr>
            <a:spLocks noGrp="1"/>
          </p:cNvSpPr>
          <p:nvPr>
            <p:ph type="body" sz="quarter" idx="4294967295"/>
          </p:nvPr>
        </p:nvSpPr>
        <p:spPr>
          <a:xfrm>
            <a:off x="571500" y="343858"/>
            <a:ext cx="5905500" cy="529416"/>
          </a:xfrm>
          <a:prstGeom prst="rect">
            <a:avLst/>
          </a:prstGeom>
        </p:spPr>
        <p:txBody>
          <a:bodyPr lIns="91440" tIns="45720" rIns="91440" bIns="45720" anchor="t"/>
          <a:lstStyle/>
          <a:p>
            <a:pPr marL="0" indent="0">
              <a:buNone/>
            </a:pPr>
            <a:r>
              <a:rPr lang="en-US" b="1">
                <a:solidFill>
                  <a:schemeClr val="bg1"/>
                </a:solidFill>
                <a:ea typeface="Source Sans Pro"/>
              </a:rPr>
              <a:t>Table of contents</a:t>
            </a:r>
          </a:p>
        </p:txBody>
      </p:sp>
      <p:graphicFrame>
        <p:nvGraphicFramePr>
          <p:cNvPr id="5" name="Table 4">
            <a:extLst>
              <a:ext uri="{FF2B5EF4-FFF2-40B4-BE49-F238E27FC236}">
                <a16:creationId xmlns:a16="http://schemas.microsoft.com/office/drawing/2014/main" id="{43A6753C-0297-4475-6C51-0A64EEE28687}"/>
              </a:ext>
            </a:extLst>
          </p:cNvPr>
          <p:cNvGraphicFramePr>
            <a:graphicFrameLocks noGrp="1"/>
          </p:cNvGraphicFramePr>
          <p:nvPr>
            <p:extLst>
              <p:ext uri="{D42A27DB-BD31-4B8C-83A1-F6EECF244321}">
                <p14:modId xmlns:p14="http://schemas.microsoft.com/office/powerpoint/2010/main" val="750242991"/>
              </p:ext>
            </p:extLst>
          </p:nvPr>
        </p:nvGraphicFramePr>
        <p:xfrm>
          <a:off x="1138902" y="1771777"/>
          <a:ext cx="9914196" cy="3918639"/>
        </p:xfrm>
        <a:graphic>
          <a:graphicData uri="http://schemas.openxmlformats.org/drawingml/2006/table">
            <a:tbl>
              <a:tblPr firstRow="1" bandRow="1">
                <a:tableStyleId>{5C22544A-7EE6-4342-B048-85BDC9FD1C3A}</a:tableStyleId>
              </a:tblPr>
              <a:tblGrid>
                <a:gridCol w="2126166">
                  <a:extLst>
                    <a:ext uri="{9D8B030D-6E8A-4147-A177-3AD203B41FA5}">
                      <a16:colId xmlns:a16="http://schemas.microsoft.com/office/drawing/2014/main" val="3446280454"/>
                    </a:ext>
                  </a:extLst>
                </a:gridCol>
                <a:gridCol w="5910147">
                  <a:extLst>
                    <a:ext uri="{9D8B030D-6E8A-4147-A177-3AD203B41FA5}">
                      <a16:colId xmlns:a16="http://schemas.microsoft.com/office/drawing/2014/main" val="1857584239"/>
                    </a:ext>
                  </a:extLst>
                </a:gridCol>
                <a:gridCol w="1877883">
                  <a:extLst>
                    <a:ext uri="{9D8B030D-6E8A-4147-A177-3AD203B41FA5}">
                      <a16:colId xmlns:a16="http://schemas.microsoft.com/office/drawing/2014/main" val="2775139796"/>
                    </a:ext>
                  </a:extLst>
                </a:gridCol>
              </a:tblGrid>
              <a:tr h="307059">
                <a:tc>
                  <a:txBody>
                    <a:bodyPr/>
                    <a:lstStyle/>
                    <a:p>
                      <a:pPr algn="ctr"/>
                      <a:r>
                        <a:rPr lang="en-US" sz="1600" b="1" i="0">
                          <a:latin typeface="Arial Regular"/>
                        </a:rPr>
                        <a:t>Section</a:t>
                      </a: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96"/>
                    </a:solidFill>
                  </a:tcPr>
                </a:tc>
                <a:tc>
                  <a:txBody>
                    <a:bodyPr/>
                    <a:lstStyle/>
                    <a:p>
                      <a:pPr algn="ctr"/>
                      <a:r>
                        <a:rPr lang="en-US" sz="1600" b="1" i="0">
                          <a:latin typeface="Arial Regular"/>
                        </a:rPr>
                        <a:t>Topic</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96"/>
                    </a:solidFill>
                  </a:tcPr>
                </a:tc>
                <a:tc>
                  <a:txBody>
                    <a:bodyPr/>
                    <a:lstStyle/>
                    <a:p>
                      <a:pPr algn="ctr"/>
                      <a:r>
                        <a:rPr lang="en-US" sz="1600" b="1" i="0">
                          <a:latin typeface="Arial Regular"/>
                        </a:rPr>
                        <a:t>Page Number</a:t>
                      </a: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896"/>
                    </a:solidFill>
                  </a:tcPr>
                </a:tc>
                <a:extLst>
                  <a:ext uri="{0D108BD9-81ED-4DB2-BD59-A6C34878D82A}">
                    <a16:rowId xmlns:a16="http://schemas.microsoft.com/office/drawing/2014/main" val="4127089699"/>
                  </a:ext>
                </a:extLst>
              </a:tr>
              <a:tr h="300965">
                <a:tc rowSpan="2">
                  <a:txBody>
                    <a:bodyPr/>
                    <a:lstStyle/>
                    <a:p>
                      <a:pPr algn="ctr"/>
                      <a:r>
                        <a:rPr lang="en-US" sz="1400" b="1" i="0">
                          <a:solidFill>
                            <a:schemeClr val="bg1"/>
                          </a:solidFill>
                          <a:latin typeface="Arial Regular"/>
                        </a:rPr>
                        <a:t>  Introduction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99FD"/>
                    </a:solidFill>
                  </a:tcPr>
                </a:tc>
                <a:tc>
                  <a:txBody>
                    <a:bodyPr/>
                    <a:lstStyle/>
                    <a:p>
                      <a:r>
                        <a:rPr lang="en-US" sz="1400" b="0" i="0">
                          <a:latin typeface="Arial Regular"/>
                        </a:rPr>
                        <a:t>   Why this study?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tc>
                  <a:txBody>
                    <a:bodyPr/>
                    <a:lstStyle/>
                    <a:p>
                      <a:pPr algn="ctr"/>
                      <a:r>
                        <a:rPr lang="en-US" sz="1400" b="0" i="0">
                          <a:latin typeface="Arial Regular"/>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extLst>
                  <a:ext uri="{0D108BD9-81ED-4DB2-BD59-A6C34878D82A}">
                    <a16:rowId xmlns:a16="http://schemas.microsoft.com/office/drawing/2014/main" val="3310201727"/>
                  </a:ext>
                </a:extLst>
              </a:tr>
              <a:tr h="300965">
                <a:tc vMerge="1">
                  <a:txBody>
                    <a:bodyPr/>
                    <a:lstStyle/>
                    <a:p>
                      <a:endParaRPr lang="en-US"/>
                    </a:p>
                  </a:txBody>
                  <a:tcPr marL="0" marR="0" marT="0" marB="0"/>
                </a:tc>
                <a:tc>
                  <a:txBody>
                    <a:bodyPr/>
                    <a:lstStyle/>
                    <a:p>
                      <a:r>
                        <a:rPr lang="en-US" sz="1400" b="0" i="0">
                          <a:latin typeface="Arial Regular"/>
                        </a:rPr>
                        <a:t>   Executive summary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a:latin typeface="Arial Regular"/>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272969"/>
                  </a:ext>
                </a:extLst>
              </a:tr>
              <a:tr h="300965">
                <a:tc rowSpan="7">
                  <a:txBody>
                    <a:bodyPr/>
                    <a:lstStyle/>
                    <a:p>
                      <a:pPr algn="ctr"/>
                      <a:r>
                        <a:rPr lang="en-US" sz="1400" b="1" i="0">
                          <a:solidFill>
                            <a:schemeClr val="bg1"/>
                          </a:solidFill>
                          <a:latin typeface="Arial Regular"/>
                        </a:rPr>
                        <a:t>Core report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99FD"/>
                    </a:solidFill>
                  </a:tcPr>
                </a:tc>
                <a:tc>
                  <a:txBody>
                    <a:bodyPr/>
                    <a:lstStyle/>
                    <a:p>
                      <a:r>
                        <a:rPr lang="en-US" sz="1400" b="0" i="0">
                          <a:solidFill>
                            <a:schemeClr val="tx1"/>
                          </a:solidFill>
                          <a:latin typeface="Arial Regular"/>
                        </a:rPr>
                        <a:t>   Adoption outlook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tc>
                  <a:txBody>
                    <a:bodyPr/>
                    <a:lstStyle/>
                    <a:p>
                      <a:pPr algn="ctr"/>
                      <a:r>
                        <a:rPr lang="en-US" sz="1400" b="0" i="0">
                          <a:solidFill>
                            <a:schemeClr val="tx1"/>
                          </a:solidFill>
                          <a:latin typeface="Arial Regular"/>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extLst>
                  <a:ext uri="{0D108BD9-81ED-4DB2-BD59-A6C34878D82A}">
                    <a16:rowId xmlns:a16="http://schemas.microsoft.com/office/drawing/2014/main" val="1072126607"/>
                  </a:ext>
                </a:extLst>
              </a:tr>
              <a:tr h="300965">
                <a:tc vMerge="1">
                  <a:txBody>
                    <a:bodyPr/>
                    <a:lstStyle/>
                    <a:p>
                      <a:endParaRPr lang="en-US"/>
                    </a:p>
                  </a:txBody>
                  <a:tcPr marL="0" marR="0" marT="0" marB="0"/>
                </a:tc>
                <a:tc>
                  <a:txBody>
                    <a:bodyPr/>
                    <a:lstStyle/>
                    <a:p>
                      <a:r>
                        <a:rPr lang="en-US" sz="1400" b="0" i="0">
                          <a:solidFill>
                            <a:schemeClr val="tx1"/>
                          </a:solidFill>
                          <a:latin typeface="Arial Regular"/>
                        </a:rPr>
                        <a:t>   Use case summary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a:solidFill>
                            <a:schemeClr val="tx1"/>
                          </a:solidFill>
                          <a:latin typeface="Arial Regular"/>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574149"/>
                  </a:ext>
                </a:extLst>
              </a:tr>
              <a:tr h="300965">
                <a:tc vMerge="1">
                  <a:txBody>
                    <a:bodyPr/>
                    <a:lstStyle/>
                    <a:p>
                      <a:endParaRPr lang="en-US"/>
                    </a:p>
                  </a:txBody>
                  <a:tcPr marL="0" marR="0" marT="0" marB="0"/>
                </a:tc>
                <a:tc>
                  <a:txBody>
                    <a:bodyPr/>
                    <a:lstStyle/>
                    <a:p>
                      <a:r>
                        <a:rPr lang="en-US" sz="1400" b="0" i="0">
                          <a:solidFill>
                            <a:schemeClr val="tx1"/>
                          </a:solidFill>
                          <a:latin typeface="Arial Regular"/>
                        </a:rPr>
                        <a:t>   Use case details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1000"/>
                      </a:srgbClr>
                    </a:solidFill>
                  </a:tcPr>
                </a:tc>
                <a:tc>
                  <a:txBody>
                    <a:bodyPr/>
                    <a:lstStyle/>
                    <a:p>
                      <a:pPr algn="ctr"/>
                      <a:r>
                        <a:rPr lang="en-US" sz="1400" b="0" i="0">
                          <a:solidFill>
                            <a:schemeClr val="tx1"/>
                          </a:solidFill>
                          <a:latin typeface="Arial Regular"/>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1000"/>
                      </a:srgbClr>
                    </a:solidFill>
                  </a:tcPr>
                </a:tc>
                <a:extLst>
                  <a:ext uri="{0D108BD9-81ED-4DB2-BD59-A6C34878D82A}">
                    <a16:rowId xmlns:a16="http://schemas.microsoft.com/office/drawing/2014/main" val="2421870864"/>
                  </a:ext>
                </a:extLst>
              </a:tr>
              <a:tr h="300965">
                <a:tc vMerge="1">
                  <a:txBody>
                    <a:bodyPr/>
                    <a:lstStyle/>
                    <a:p>
                      <a:endParaRPr lang="en-US"/>
                    </a:p>
                  </a:txBody>
                  <a:tcPr marL="0" marR="0" marT="0" marB="0"/>
                </a:tc>
                <a:tc>
                  <a:txBody>
                    <a:bodyPr/>
                    <a:lstStyle/>
                    <a:p>
                      <a:r>
                        <a:rPr lang="en-US" sz="1400" b="0" i="0">
                          <a:solidFill>
                            <a:schemeClr val="tx1"/>
                          </a:solidFill>
                          <a:latin typeface="Arial Regular"/>
                        </a:rPr>
                        <a:t>   Instant payment benefits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a:solidFill>
                            <a:schemeClr val="tx1"/>
                          </a:solidFill>
                          <a:latin typeface="Arial Regular"/>
                        </a:rPr>
                        <a:t>10–11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50600"/>
                  </a:ext>
                </a:extLst>
              </a:tr>
              <a:tr h="300965">
                <a:tc vMerge="1">
                  <a:txBody>
                    <a:bodyPr/>
                    <a:lstStyle/>
                    <a:p>
                      <a:endParaRPr lang="en-US"/>
                    </a:p>
                  </a:txBody>
                  <a:tcPr marL="0" marR="0" marT="0" marB="0">
                    <a:solidFill>
                      <a:schemeClr val="accent5">
                        <a:lumMod val="20000"/>
                        <a:lumOff val="80000"/>
                      </a:schemeClr>
                    </a:solidFill>
                  </a:tcPr>
                </a:tc>
                <a:tc>
                  <a:txBody>
                    <a:bodyPr/>
                    <a:lstStyle/>
                    <a:p>
                      <a:r>
                        <a:rPr lang="en-US" sz="1400" b="0" i="0">
                          <a:solidFill>
                            <a:schemeClr val="tx1"/>
                          </a:solidFill>
                          <a:latin typeface="Arial Regular"/>
                        </a:rPr>
                        <a:t>   Headwinds and tailwinds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tc>
                  <a:txBody>
                    <a:bodyPr/>
                    <a:lstStyle/>
                    <a:p>
                      <a:pPr algn="ctr"/>
                      <a:r>
                        <a:rPr lang="en-US" sz="1400" b="0" i="0">
                          <a:solidFill>
                            <a:schemeClr val="tx1"/>
                          </a:solidFill>
                          <a:latin typeface="Arial Regular"/>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extLst>
                  <a:ext uri="{0D108BD9-81ED-4DB2-BD59-A6C34878D82A}">
                    <a16:rowId xmlns:a16="http://schemas.microsoft.com/office/drawing/2014/main" val="1136500478"/>
                  </a:ext>
                </a:extLst>
              </a:tr>
              <a:tr h="300965">
                <a:tc vMerge="1">
                  <a:txBody>
                    <a:bodyPr/>
                    <a:lstStyle/>
                    <a:p>
                      <a:pPr algn="ctr"/>
                      <a:endParaRPr lang="en-US" sz="1600" b="1" i="0">
                        <a:solidFill>
                          <a:schemeClr val="bg1"/>
                        </a:solidFill>
                        <a:latin typeface="Arial Regular"/>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99FD"/>
                    </a:solidFill>
                  </a:tcPr>
                </a:tc>
                <a:tc>
                  <a:txBody>
                    <a:bodyPr/>
                    <a:lstStyle/>
                    <a:p>
                      <a:r>
                        <a:rPr lang="en-US" sz="1400" b="0" i="0">
                          <a:solidFill>
                            <a:schemeClr val="tx1"/>
                          </a:solidFill>
                          <a:latin typeface="Arial Regular"/>
                        </a:rPr>
                        <a:t>   Next steps: priority actions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a:solidFill>
                            <a:schemeClr val="tx1"/>
                          </a:solidFill>
                          <a:latin typeface="Arial Regular"/>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71693"/>
                  </a:ext>
                </a:extLst>
              </a:tr>
              <a:tr h="300965">
                <a:tc vMerge="1">
                  <a:txBody>
                    <a:bodyPr/>
                    <a:lstStyle/>
                    <a:p>
                      <a:pPr algn="ctr"/>
                      <a:endParaRPr lang="en-US" sz="1600" b="1" i="0">
                        <a:solidFill>
                          <a:schemeClr val="bg1"/>
                        </a:solidFill>
                        <a:latin typeface="Arial Regular"/>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99FD"/>
                    </a:solidFill>
                  </a:tcPr>
                </a:tc>
                <a:tc>
                  <a:txBody>
                    <a:bodyPr/>
                    <a:lstStyle/>
                    <a:p>
                      <a:r>
                        <a:rPr lang="en-US" sz="1400" b="0" i="0">
                          <a:solidFill>
                            <a:schemeClr val="tx1"/>
                          </a:solidFill>
                          <a:latin typeface="Arial Regular"/>
                        </a:rPr>
                        <a:t>   FPC workstream alignment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tc>
                  <a:txBody>
                    <a:bodyPr/>
                    <a:lstStyle/>
                    <a:p>
                      <a:pPr algn="ctr"/>
                      <a:r>
                        <a:rPr lang="en-US" sz="1400" b="0" i="0">
                          <a:solidFill>
                            <a:schemeClr val="tx1"/>
                          </a:solidFill>
                          <a:latin typeface="Arial Regular"/>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extLst>
                  <a:ext uri="{0D108BD9-81ED-4DB2-BD59-A6C34878D82A}">
                    <a16:rowId xmlns:a16="http://schemas.microsoft.com/office/drawing/2014/main" val="2586444849"/>
                  </a:ext>
                </a:extLst>
              </a:tr>
              <a:tr h="300965">
                <a:tc rowSpan="3">
                  <a:txBody>
                    <a:bodyPr/>
                    <a:lstStyle/>
                    <a:p>
                      <a:pPr algn="ctr"/>
                      <a:r>
                        <a:rPr lang="en-US" sz="1400" b="1" i="0">
                          <a:solidFill>
                            <a:schemeClr val="bg1"/>
                          </a:solidFill>
                          <a:latin typeface="Arial Regular"/>
                        </a:rPr>
                        <a:t>  Appendix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99FD"/>
                    </a:solidFill>
                  </a:tcPr>
                </a:tc>
                <a:tc>
                  <a:txBody>
                    <a:bodyPr/>
                    <a:lstStyle/>
                    <a:p>
                      <a:r>
                        <a:rPr lang="en-US" sz="1400" b="0" i="0">
                          <a:latin typeface="Arial Regular"/>
                        </a:rPr>
                        <a:t>   Objectives and methodology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a:latin typeface="Arial Regular"/>
                        </a:rPr>
                        <a:t>15</a:t>
                      </a:r>
                      <a:r>
                        <a:rPr lang="en-US" sz="1400" b="0" i="0">
                          <a:solidFill>
                            <a:schemeClr val="tx1"/>
                          </a:solidFill>
                          <a:latin typeface="Arial Regular"/>
                        </a:rPr>
                        <a:t>–</a:t>
                      </a:r>
                      <a:r>
                        <a:rPr lang="en-US" sz="1400" b="0" i="0">
                          <a:latin typeface="Arial Regular"/>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8858454"/>
                  </a:ext>
                </a:extLst>
              </a:tr>
              <a:tr h="300965">
                <a:tc vMerge="1">
                  <a:txBody>
                    <a:bodyPr/>
                    <a:lstStyle/>
                    <a:p>
                      <a:endParaRPr lang="en-US"/>
                    </a:p>
                  </a:txBody>
                  <a:tcPr marL="0" marR="0" marT="0" marB="0">
                    <a:solidFill>
                      <a:schemeClr val="accent1">
                        <a:lumMod val="20000"/>
                        <a:lumOff val="80000"/>
                      </a:schemeClr>
                    </a:solidFill>
                  </a:tcPr>
                </a:tc>
                <a:tc>
                  <a:txBody>
                    <a:bodyPr/>
                    <a:lstStyle/>
                    <a:p>
                      <a:r>
                        <a:rPr lang="en-US" sz="1400" b="0" i="0">
                          <a:latin typeface="Arial Regular"/>
                        </a:rPr>
                        <a:t>   Industry resources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tc>
                  <a:txBody>
                    <a:bodyPr/>
                    <a:lstStyle/>
                    <a:p>
                      <a:pPr algn="ctr"/>
                      <a:r>
                        <a:rPr lang="en-US" sz="1400" b="0" i="0">
                          <a:latin typeface="Arial Regular"/>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BDBE2">
                        <a:alpha val="52000"/>
                      </a:srgbClr>
                    </a:solidFill>
                  </a:tcPr>
                </a:tc>
                <a:extLst>
                  <a:ext uri="{0D108BD9-81ED-4DB2-BD59-A6C34878D82A}">
                    <a16:rowId xmlns:a16="http://schemas.microsoft.com/office/drawing/2014/main" val="3070036993"/>
                  </a:ext>
                </a:extLst>
              </a:tr>
              <a:tr h="300965">
                <a:tc vMerge="1">
                  <a:txBody>
                    <a:bodyPr/>
                    <a:lstStyle/>
                    <a:p>
                      <a:pPr algn="ctr"/>
                      <a:endParaRPr lang="en-US" sz="1600" b="1" i="0">
                        <a:solidFill>
                          <a:schemeClr val="bg1"/>
                        </a:solidFill>
                        <a:latin typeface="Arial Regular"/>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99FD"/>
                    </a:solidFill>
                  </a:tcPr>
                </a:tc>
                <a:tc>
                  <a:txBody>
                    <a:bodyPr/>
                    <a:lstStyle/>
                    <a:p>
                      <a:r>
                        <a:rPr lang="en-US" sz="1400" b="0" i="0">
                          <a:latin typeface="Arial Regular"/>
                        </a:rPr>
                        <a:t>   Use case supplement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i="0">
                          <a:latin typeface="Arial Regular"/>
                        </a:rPr>
                        <a:t>18-21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3823483"/>
                  </a:ext>
                </a:extLst>
              </a:tr>
            </a:tbl>
          </a:graphicData>
        </a:graphic>
      </p:graphicFrame>
    </p:spTree>
    <p:extLst>
      <p:ext uri="{BB962C8B-B14F-4D97-AF65-F5344CB8AC3E}">
        <p14:creationId xmlns:p14="http://schemas.microsoft.com/office/powerpoint/2010/main" val="360456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88632DF-8B4E-6F9A-1BA6-E151A87C0BC7}"/>
              </a:ext>
            </a:extLst>
          </p:cNvPr>
          <p:cNvSpPr/>
          <p:nvPr/>
        </p:nvSpPr>
        <p:spPr>
          <a:xfrm>
            <a:off x="9384282" y="2429151"/>
            <a:ext cx="2807717" cy="3674789"/>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grpSp>
        <p:nvGrpSpPr>
          <p:cNvPr id="11" name="Group 10">
            <a:extLst>
              <a:ext uri="{FF2B5EF4-FFF2-40B4-BE49-F238E27FC236}">
                <a16:creationId xmlns:a16="http://schemas.microsoft.com/office/drawing/2014/main" id="{0D6B2F17-7D1C-F04D-97AF-C3D63C2A359E}"/>
              </a:ext>
            </a:extLst>
          </p:cNvPr>
          <p:cNvGrpSpPr/>
          <p:nvPr/>
        </p:nvGrpSpPr>
        <p:grpSpPr>
          <a:xfrm>
            <a:off x="871996" y="2364706"/>
            <a:ext cx="7775057" cy="3450545"/>
            <a:chOff x="2686049" y="2250410"/>
            <a:chExt cx="7775057" cy="3450545"/>
          </a:xfrm>
        </p:grpSpPr>
        <p:pic>
          <p:nvPicPr>
            <p:cNvPr id="31" name="Picture 30">
              <a:extLst>
                <a:ext uri="{FF2B5EF4-FFF2-40B4-BE49-F238E27FC236}">
                  <a16:creationId xmlns:a16="http://schemas.microsoft.com/office/drawing/2014/main" id="{317ACEDE-D328-C943-A875-F045EA331221}"/>
                </a:ext>
              </a:extLst>
            </p:cNvPr>
            <p:cNvPicPr>
              <a:picLocks noChangeAspect="1"/>
            </p:cNvPicPr>
            <p:nvPr/>
          </p:nvPicPr>
          <p:blipFill rotWithShape="1">
            <a:blip r:embed="rId3"/>
            <a:srcRect l="978" t="4361" b="7496"/>
            <a:stretch/>
          </p:blipFill>
          <p:spPr>
            <a:xfrm>
              <a:off x="2686049" y="2250410"/>
              <a:ext cx="7775057" cy="3450545"/>
            </a:xfrm>
            <a:prstGeom prst="rect">
              <a:avLst/>
            </a:prstGeom>
          </p:spPr>
        </p:pic>
        <p:sp>
          <p:nvSpPr>
            <p:cNvPr id="34" name="Oval 33">
              <a:extLst>
                <a:ext uri="{FF2B5EF4-FFF2-40B4-BE49-F238E27FC236}">
                  <a16:creationId xmlns:a16="http://schemas.microsoft.com/office/drawing/2014/main" id="{4D37E559-0036-B748-86AF-945A61CA3BE9}"/>
                </a:ext>
              </a:extLst>
            </p:cNvPr>
            <p:cNvSpPr>
              <a:spLocks noChangeAspect="1"/>
            </p:cNvSpPr>
            <p:nvPr/>
          </p:nvSpPr>
          <p:spPr>
            <a:xfrm>
              <a:off x="9718302" y="2308997"/>
              <a:ext cx="408636" cy="40863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5" name="Freeform: Shape 43">
              <a:extLst>
                <a:ext uri="{FF2B5EF4-FFF2-40B4-BE49-F238E27FC236}">
                  <a16:creationId xmlns:a16="http://schemas.microsoft.com/office/drawing/2014/main" id="{737C85F8-485B-4745-852C-7625A5CAA6E0}"/>
                </a:ext>
              </a:extLst>
            </p:cNvPr>
            <p:cNvSpPr>
              <a:spLocks noChangeAspect="1"/>
            </p:cNvSpPr>
            <p:nvPr/>
          </p:nvSpPr>
          <p:spPr>
            <a:xfrm>
              <a:off x="7029940" y="2753703"/>
              <a:ext cx="496373" cy="581890"/>
            </a:xfrm>
            <a:custGeom>
              <a:avLst/>
              <a:gdLst>
                <a:gd name="connsiteX0" fmla="*/ 386466 w 617557"/>
                <a:gd name="connsiteY0" fmla="*/ 0 h 723951"/>
                <a:gd name="connsiteX1" fmla="*/ 617557 w 617557"/>
                <a:gd name="connsiteY1" fmla="*/ 231091 h 723951"/>
                <a:gd name="connsiteX2" fmla="*/ 549872 w 617557"/>
                <a:gd name="connsiteY2" fmla="*/ 394497 h 723951"/>
                <a:gd name="connsiteX3" fmla="*/ 503936 w 617557"/>
                <a:gd name="connsiteY3" fmla="*/ 425468 h 723951"/>
                <a:gd name="connsiteX4" fmla="*/ 508400 w 617557"/>
                <a:gd name="connsiteY4" fmla="*/ 469751 h 723951"/>
                <a:gd name="connsiteX5" fmla="*/ 254200 w 617557"/>
                <a:gd name="connsiteY5" fmla="*/ 723951 h 723951"/>
                <a:gd name="connsiteX6" fmla="*/ 0 w 617557"/>
                <a:gd name="connsiteY6" fmla="*/ 469751 h 723951"/>
                <a:gd name="connsiteX7" fmla="*/ 155254 w 617557"/>
                <a:gd name="connsiteY7" fmla="*/ 235527 h 723951"/>
                <a:gd name="connsiteX8" fmla="*/ 155805 w 617557"/>
                <a:gd name="connsiteY8" fmla="*/ 235356 h 723951"/>
                <a:gd name="connsiteX9" fmla="*/ 155375 w 617557"/>
                <a:gd name="connsiteY9" fmla="*/ 231091 h 723951"/>
                <a:gd name="connsiteX10" fmla="*/ 386466 w 617557"/>
                <a:gd name="connsiteY10" fmla="*/ 0 h 7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557" h="723951">
                  <a:moveTo>
                    <a:pt x="386466" y="0"/>
                  </a:moveTo>
                  <a:cubicBezTo>
                    <a:pt x="514094" y="0"/>
                    <a:pt x="617557" y="103463"/>
                    <a:pt x="617557" y="231091"/>
                  </a:cubicBezTo>
                  <a:cubicBezTo>
                    <a:pt x="617557" y="294905"/>
                    <a:pt x="591692" y="352678"/>
                    <a:pt x="549872" y="394497"/>
                  </a:cubicBezTo>
                  <a:lnTo>
                    <a:pt x="503936" y="425468"/>
                  </a:lnTo>
                  <a:lnTo>
                    <a:pt x="508400" y="469751"/>
                  </a:lnTo>
                  <a:cubicBezTo>
                    <a:pt x="508400" y="610142"/>
                    <a:pt x="394591" y="723951"/>
                    <a:pt x="254200" y="723951"/>
                  </a:cubicBezTo>
                  <a:cubicBezTo>
                    <a:pt x="113809" y="723951"/>
                    <a:pt x="0" y="610142"/>
                    <a:pt x="0" y="469751"/>
                  </a:cubicBezTo>
                  <a:cubicBezTo>
                    <a:pt x="0" y="364458"/>
                    <a:pt x="64018" y="274117"/>
                    <a:pt x="155254" y="235527"/>
                  </a:cubicBezTo>
                  <a:lnTo>
                    <a:pt x="155805" y="235356"/>
                  </a:lnTo>
                  <a:lnTo>
                    <a:pt x="155375" y="231091"/>
                  </a:lnTo>
                  <a:cubicBezTo>
                    <a:pt x="155375" y="103463"/>
                    <a:pt x="258838" y="0"/>
                    <a:pt x="386466" y="0"/>
                  </a:cubicBezTo>
                  <a:close/>
                </a:path>
              </a:pathLst>
            </a:cu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b="1" spc="50">
                <a:ln w="0"/>
                <a:solidFill>
                  <a:schemeClr val="bg2"/>
                </a:solidFill>
                <a:effectLst>
                  <a:innerShdw blurRad="63500" dist="50800" dir="13500000">
                    <a:srgbClr val="000000">
                      <a:alpha val="50000"/>
                    </a:srgbClr>
                  </a:innerShdw>
                </a:effectLst>
              </a:endParaRPr>
            </a:p>
          </p:txBody>
        </p:sp>
        <p:sp>
          <p:nvSpPr>
            <p:cNvPr id="36" name="Oval 35">
              <a:extLst>
                <a:ext uri="{FF2B5EF4-FFF2-40B4-BE49-F238E27FC236}">
                  <a16:creationId xmlns:a16="http://schemas.microsoft.com/office/drawing/2014/main" id="{29AF77C6-9F89-7141-9F4D-320688271932}"/>
                </a:ext>
              </a:extLst>
            </p:cNvPr>
            <p:cNvSpPr>
              <a:spLocks noChangeAspect="1"/>
            </p:cNvSpPr>
            <p:nvPr/>
          </p:nvSpPr>
          <p:spPr>
            <a:xfrm>
              <a:off x="4798527" y="2957795"/>
              <a:ext cx="337716" cy="33771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7" name="Oval 36">
              <a:extLst>
                <a:ext uri="{FF2B5EF4-FFF2-40B4-BE49-F238E27FC236}">
                  <a16:creationId xmlns:a16="http://schemas.microsoft.com/office/drawing/2014/main" id="{95B2D550-37A1-6E4D-8DCC-EC6D5D8A9DA4}"/>
                </a:ext>
              </a:extLst>
            </p:cNvPr>
            <p:cNvSpPr>
              <a:spLocks noChangeAspect="1"/>
            </p:cNvSpPr>
            <p:nvPr/>
          </p:nvSpPr>
          <p:spPr>
            <a:xfrm>
              <a:off x="8897397" y="3231751"/>
              <a:ext cx="230664" cy="23066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8" name="Oval 37">
              <a:extLst>
                <a:ext uri="{FF2B5EF4-FFF2-40B4-BE49-F238E27FC236}">
                  <a16:creationId xmlns:a16="http://schemas.microsoft.com/office/drawing/2014/main" id="{39675DFE-2BC7-614B-BD71-26FD14A4E1D2}"/>
                </a:ext>
              </a:extLst>
            </p:cNvPr>
            <p:cNvSpPr>
              <a:spLocks noChangeAspect="1"/>
            </p:cNvSpPr>
            <p:nvPr/>
          </p:nvSpPr>
          <p:spPr>
            <a:xfrm>
              <a:off x="9385543" y="3200594"/>
              <a:ext cx="279104" cy="27910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1" name="Oval 40">
              <a:extLst>
                <a:ext uri="{FF2B5EF4-FFF2-40B4-BE49-F238E27FC236}">
                  <a16:creationId xmlns:a16="http://schemas.microsoft.com/office/drawing/2014/main" id="{1B4BC2E7-53D6-4F45-BF4F-D2F21B89F827}"/>
                </a:ext>
              </a:extLst>
            </p:cNvPr>
            <p:cNvSpPr>
              <a:spLocks noChangeAspect="1"/>
            </p:cNvSpPr>
            <p:nvPr/>
          </p:nvSpPr>
          <p:spPr>
            <a:xfrm>
              <a:off x="6644061" y="4946765"/>
              <a:ext cx="143224" cy="14322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2" name="Oval 41">
              <a:extLst>
                <a:ext uri="{FF2B5EF4-FFF2-40B4-BE49-F238E27FC236}">
                  <a16:creationId xmlns:a16="http://schemas.microsoft.com/office/drawing/2014/main" id="{7389C4E9-8C52-3340-9057-5F2BA3C36E86}"/>
                </a:ext>
              </a:extLst>
            </p:cNvPr>
            <p:cNvSpPr>
              <a:spLocks noChangeAspect="1"/>
            </p:cNvSpPr>
            <p:nvPr/>
          </p:nvSpPr>
          <p:spPr>
            <a:xfrm>
              <a:off x="8531604" y="3439286"/>
              <a:ext cx="307014" cy="30701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grpSp>
      <p:cxnSp>
        <p:nvCxnSpPr>
          <p:cNvPr id="6" name="Straight Arrow Connector 5">
            <a:extLst>
              <a:ext uri="{FF2B5EF4-FFF2-40B4-BE49-F238E27FC236}">
                <a16:creationId xmlns:a16="http://schemas.microsoft.com/office/drawing/2014/main" id="{6A50CD6C-7979-2146-B9DD-FFB3C5D83055}"/>
              </a:ext>
            </a:extLst>
          </p:cNvPr>
          <p:cNvCxnSpPr/>
          <p:nvPr/>
        </p:nvCxnSpPr>
        <p:spPr>
          <a:xfrm>
            <a:off x="773042" y="5829300"/>
            <a:ext cx="7665972" cy="0"/>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240B97-4F2C-1981-1742-FD369753C84C}"/>
              </a:ext>
            </a:extLst>
          </p:cNvPr>
          <p:cNvSpPr txBox="1"/>
          <p:nvPr/>
        </p:nvSpPr>
        <p:spPr>
          <a:xfrm>
            <a:off x="75568" y="5476710"/>
            <a:ext cx="676842" cy="400110"/>
          </a:xfrm>
          <a:prstGeom prst="rect">
            <a:avLst/>
          </a:prstGeom>
          <a:noFill/>
        </p:spPr>
        <p:txBody>
          <a:bodyPr wrap="square" rtlCol="0">
            <a:spAutoFit/>
          </a:bodyPr>
          <a:lstStyle/>
          <a:p>
            <a:pPr algn="r"/>
            <a:r>
              <a:rPr lang="en-US" sz="1000" b="1">
                <a:solidFill>
                  <a:srgbClr val="003896"/>
                </a:solidFill>
                <a:latin typeface="Arial Regular"/>
              </a:rPr>
              <a:t>Lower</a:t>
            </a:r>
          </a:p>
          <a:p>
            <a:pPr algn="r"/>
            <a:r>
              <a:rPr lang="en-US" sz="1000" b="1">
                <a:solidFill>
                  <a:srgbClr val="003896"/>
                </a:solidFill>
                <a:latin typeface="Arial Regular"/>
              </a:rPr>
              <a:t>Reach</a:t>
            </a:r>
          </a:p>
        </p:txBody>
      </p:sp>
      <p:sp>
        <p:nvSpPr>
          <p:cNvPr id="13" name="TextBox 12">
            <a:extLst>
              <a:ext uri="{FF2B5EF4-FFF2-40B4-BE49-F238E27FC236}">
                <a16:creationId xmlns:a16="http://schemas.microsoft.com/office/drawing/2014/main" id="{95FEFCCD-86F1-276D-D987-5D922038D6FD}"/>
              </a:ext>
            </a:extLst>
          </p:cNvPr>
          <p:cNvSpPr txBox="1"/>
          <p:nvPr/>
        </p:nvSpPr>
        <p:spPr>
          <a:xfrm>
            <a:off x="142939" y="2560444"/>
            <a:ext cx="609471" cy="400110"/>
          </a:xfrm>
          <a:prstGeom prst="rect">
            <a:avLst/>
          </a:prstGeom>
          <a:noFill/>
        </p:spPr>
        <p:txBody>
          <a:bodyPr wrap="square" rtlCol="0">
            <a:spAutoFit/>
          </a:bodyPr>
          <a:lstStyle/>
          <a:p>
            <a:pPr algn="r"/>
            <a:r>
              <a:rPr lang="en-US" sz="1000" b="1">
                <a:solidFill>
                  <a:srgbClr val="003896"/>
                </a:solidFill>
                <a:latin typeface="Arial Regular"/>
              </a:rPr>
              <a:t>Higher</a:t>
            </a:r>
          </a:p>
          <a:p>
            <a:pPr algn="r"/>
            <a:r>
              <a:rPr lang="en-US" sz="1000" b="1">
                <a:solidFill>
                  <a:srgbClr val="003896"/>
                </a:solidFill>
                <a:latin typeface="Arial Regular"/>
              </a:rPr>
              <a:t>Reach</a:t>
            </a:r>
          </a:p>
        </p:txBody>
      </p:sp>
      <p:sp>
        <p:nvSpPr>
          <p:cNvPr id="18" name="TextBox 17">
            <a:extLst>
              <a:ext uri="{FF2B5EF4-FFF2-40B4-BE49-F238E27FC236}">
                <a16:creationId xmlns:a16="http://schemas.microsoft.com/office/drawing/2014/main" id="{38523CDB-3AE3-BD00-2DC3-EF83177BBE44}"/>
              </a:ext>
            </a:extLst>
          </p:cNvPr>
          <p:cNvSpPr txBox="1"/>
          <p:nvPr/>
        </p:nvSpPr>
        <p:spPr>
          <a:xfrm>
            <a:off x="6355029" y="5857724"/>
            <a:ext cx="2083985" cy="246221"/>
          </a:xfrm>
          <a:prstGeom prst="rect">
            <a:avLst/>
          </a:prstGeom>
          <a:noFill/>
        </p:spPr>
        <p:txBody>
          <a:bodyPr wrap="square" rtlCol="0">
            <a:spAutoFit/>
          </a:bodyPr>
          <a:lstStyle/>
          <a:p>
            <a:pPr algn="ctr"/>
            <a:r>
              <a:rPr lang="en-US" sz="1000" b="1">
                <a:solidFill>
                  <a:srgbClr val="003896"/>
                </a:solidFill>
                <a:latin typeface="Arial Regular"/>
              </a:rPr>
              <a:t>Ready Sooner (within 1 year)</a:t>
            </a:r>
          </a:p>
        </p:txBody>
      </p:sp>
      <p:sp>
        <p:nvSpPr>
          <p:cNvPr id="19" name="TextBox 18">
            <a:extLst>
              <a:ext uri="{FF2B5EF4-FFF2-40B4-BE49-F238E27FC236}">
                <a16:creationId xmlns:a16="http://schemas.microsoft.com/office/drawing/2014/main" id="{302DFBA0-F9D3-283F-A63A-62D0B5B3B119}"/>
              </a:ext>
            </a:extLst>
          </p:cNvPr>
          <p:cNvSpPr txBox="1"/>
          <p:nvPr/>
        </p:nvSpPr>
        <p:spPr>
          <a:xfrm>
            <a:off x="773042" y="5846824"/>
            <a:ext cx="1783803" cy="246221"/>
          </a:xfrm>
          <a:prstGeom prst="rect">
            <a:avLst/>
          </a:prstGeom>
          <a:noFill/>
        </p:spPr>
        <p:txBody>
          <a:bodyPr wrap="square" rtlCol="0">
            <a:spAutoFit/>
          </a:bodyPr>
          <a:lstStyle/>
          <a:p>
            <a:r>
              <a:rPr lang="en-US" sz="1000" b="1">
                <a:solidFill>
                  <a:srgbClr val="003896"/>
                </a:solidFill>
                <a:latin typeface="Arial Regular"/>
              </a:rPr>
              <a:t>Ready Later (3-4 years)</a:t>
            </a:r>
          </a:p>
        </p:txBody>
      </p:sp>
      <p:sp>
        <p:nvSpPr>
          <p:cNvPr id="21" name="Text Placeholder 4">
            <a:extLst>
              <a:ext uri="{FF2B5EF4-FFF2-40B4-BE49-F238E27FC236}">
                <a16:creationId xmlns:a16="http://schemas.microsoft.com/office/drawing/2014/main" id="{A50CE65F-BA5E-273A-AB78-EA47B8928517}"/>
              </a:ext>
            </a:extLst>
          </p:cNvPr>
          <p:cNvSpPr txBox="1">
            <a:spLocks/>
          </p:cNvSpPr>
          <p:nvPr/>
        </p:nvSpPr>
        <p:spPr bwMode="auto">
          <a:xfrm>
            <a:off x="573366" y="285838"/>
            <a:ext cx="10844212"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4400" kern="1200">
                <a:solidFill>
                  <a:srgbClr val="1D58A4"/>
                </a:solidFill>
                <a:latin typeface="Source Sans Pro" panose="020B0503030403020204" pitchFamily="34" charset="0"/>
                <a:ea typeface="Source Sans Pro" panose="020B0503030403020204" pitchFamily="34" charset="0"/>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a:solidFill>
                  <a:schemeClr val="bg1"/>
                </a:solidFill>
                <a:latin typeface="Arial Regular"/>
                <a:ea typeface="Source Sans Pro"/>
              </a:rPr>
              <a:t>Appendix: Activate higher value send use cases</a:t>
            </a:r>
          </a:p>
        </p:txBody>
      </p:sp>
      <p:sp>
        <p:nvSpPr>
          <p:cNvPr id="3" name="TextBox 2">
            <a:extLst>
              <a:ext uri="{FF2B5EF4-FFF2-40B4-BE49-F238E27FC236}">
                <a16:creationId xmlns:a16="http://schemas.microsoft.com/office/drawing/2014/main" id="{C6AC81CE-A1DE-80AD-124D-A4AC06EB99E0}"/>
              </a:ext>
            </a:extLst>
          </p:cNvPr>
          <p:cNvSpPr txBox="1"/>
          <p:nvPr/>
        </p:nvSpPr>
        <p:spPr>
          <a:xfrm>
            <a:off x="6173998" y="4482599"/>
            <a:ext cx="224538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LARGER/DARKER BUBBLE SIZE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Higher relative benefit</a:t>
            </a:r>
            <a:endParaRPr lang="en-US" sz="900">
              <a:solidFill>
                <a:schemeClr val="tx1"/>
              </a:solidFill>
              <a:latin typeface="Arial Regular"/>
            </a:endParaRPr>
          </a:p>
        </p:txBody>
      </p:sp>
      <p:sp>
        <p:nvSpPr>
          <p:cNvPr id="26" name="TextBox 25">
            <a:extLst>
              <a:ext uri="{FF2B5EF4-FFF2-40B4-BE49-F238E27FC236}">
                <a16:creationId xmlns:a16="http://schemas.microsoft.com/office/drawing/2014/main" id="{C184D912-8813-8731-69F7-67B3C0B9E668}"/>
              </a:ext>
            </a:extLst>
          </p:cNvPr>
          <p:cNvSpPr txBox="1"/>
          <p:nvPr/>
        </p:nvSpPr>
        <p:spPr>
          <a:xfrm>
            <a:off x="6325834" y="4928855"/>
            <a:ext cx="1941712" cy="5078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BLUE HALO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Use cases third party enablers identified as top-3 priority</a:t>
            </a:r>
            <a:endParaRPr lang="en-US" sz="900">
              <a:solidFill>
                <a:schemeClr val="tx1"/>
              </a:solidFill>
              <a:latin typeface="Arial Regular"/>
            </a:endParaRPr>
          </a:p>
        </p:txBody>
      </p:sp>
      <p:sp>
        <p:nvSpPr>
          <p:cNvPr id="25" name="Oval 24">
            <a:extLst>
              <a:ext uri="{FF2B5EF4-FFF2-40B4-BE49-F238E27FC236}">
                <a16:creationId xmlns:a16="http://schemas.microsoft.com/office/drawing/2014/main" id="{F242C0D7-06E0-9AB8-1DC4-EF62E432D0A2}"/>
              </a:ext>
            </a:extLst>
          </p:cNvPr>
          <p:cNvSpPr>
            <a:spLocks noChangeAspect="1"/>
          </p:cNvSpPr>
          <p:nvPr/>
        </p:nvSpPr>
        <p:spPr>
          <a:xfrm>
            <a:off x="6392662" y="5139157"/>
            <a:ext cx="85279" cy="85279"/>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50">
              <a:ln w="0"/>
              <a:solidFill>
                <a:schemeClr val="bg2"/>
              </a:solidFill>
              <a:effectLst>
                <a:innerShdw blurRad="63500" dist="50800" dir="13500000">
                  <a:srgbClr val="000000">
                    <a:alpha val="50000"/>
                  </a:srgbClr>
                </a:innerShdw>
              </a:effectLst>
              <a:latin typeface="Arial Regular"/>
            </a:endParaRPr>
          </a:p>
        </p:txBody>
      </p:sp>
      <p:cxnSp>
        <p:nvCxnSpPr>
          <p:cNvPr id="43" name="Straight Arrow Connector 42">
            <a:extLst>
              <a:ext uri="{FF2B5EF4-FFF2-40B4-BE49-F238E27FC236}">
                <a16:creationId xmlns:a16="http://schemas.microsoft.com/office/drawing/2014/main" id="{FCF0F563-E7F7-1845-90E7-6AF5172A62C9}"/>
              </a:ext>
            </a:extLst>
          </p:cNvPr>
          <p:cNvCxnSpPr>
            <a:cxnSpLocks/>
          </p:cNvCxnSpPr>
          <p:nvPr/>
        </p:nvCxnSpPr>
        <p:spPr>
          <a:xfrm flipV="1">
            <a:off x="775349" y="2410255"/>
            <a:ext cx="0" cy="3425529"/>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7D3706E-4B73-C84E-AF5C-1F26145375F6}"/>
              </a:ext>
            </a:extLst>
          </p:cNvPr>
          <p:cNvSpPr/>
          <p:nvPr/>
        </p:nvSpPr>
        <p:spPr>
          <a:xfrm>
            <a:off x="0" y="1226283"/>
            <a:ext cx="12192000" cy="1002567"/>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4" name="Text Placeholder 4">
            <a:extLst>
              <a:ext uri="{FF2B5EF4-FFF2-40B4-BE49-F238E27FC236}">
                <a16:creationId xmlns:a16="http://schemas.microsoft.com/office/drawing/2014/main" id="{715DB9F2-3697-F44A-9177-D217F62446DB}"/>
              </a:ext>
            </a:extLst>
          </p:cNvPr>
          <p:cNvSpPr txBox="1">
            <a:spLocks/>
          </p:cNvSpPr>
          <p:nvPr/>
        </p:nvSpPr>
        <p:spPr bwMode="auto">
          <a:xfrm>
            <a:off x="641805" y="1367365"/>
            <a:ext cx="11183043" cy="7331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a:ea typeface="Source Sans Pro" charset="0"/>
              </a:rPr>
              <a:t>Respondents shared views into the timing, reach and relative benefits of use cases. The darker shaded and larger bubbles are seen as being relatively high benefit. The combined assessments identified earned wage access, payroll funding, invoice payments and government emergency disbursements as having the greatest benefit overall.  Blue halo use cases indicate respondents selected them as delivering the most benefit for the least effort in the shortest time.</a:t>
            </a:r>
            <a:endParaRPr lang="en-US" sz="1200"/>
          </a:p>
        </p:txBody>
      </p:sp>
      <p:sp>
        <p:nvSpPr>
          <p:cNvPr id="2" name="Oval 1">
            <a:extLst>
              <a:ext uri="{FF2B5EF4-FFF2-40B4-BE49-F238E27FC236}">
                <a16:creationId xmlns:a16="http://schemas.microsoft.com/office/drawing/2014/main" id="{2F3EC178-8F70-9791-57AE-296067E313B2}"/>
              </a:ext>
            </a:extLst>
          </p:cNvPr>
          <p:cNvSpPr/>
          <p:nvPr/>
        </p:nvSpPr>
        <p:spPr>
          <a:xfrm rot="18906020">
            <a:off x="6451035" y="2624143"/>
            <a:ext cx="2255033" cy="1173540"/>
          </a:xfrm>
          <a:prstGeom prst="ellipse">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 name="Isosceles Triangle 41">
            <a:extLst>
              <a:ext uri="{FF2B5EF4-FFF2-40B4-BE49-F238E27FC236}">
                <a16:creationId xmlns:a16="http://schemas.microsoft.com/office/drawing/2014/main" id="{1690ED40-CC28-06EE-E291-8751D06691AC}"/>
              </a:ext>
            </a:extLst>
          </p:cNvPr>
          <p:cNvSpPr/>
          <p:nvPr/>
        </p:nvSpPr>
        <p:spPr>
          <a:xfrm rot="10087211">
            <a:off x="2459832" y="2709718"/>
            <a:ext cx="4535310" cy="2141712"/>
          </a:xfrm>
          <a:prstGeom prst="triangle">
            <a:avLst>
              <a:gd name="adj" fmla="val 46784"/>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 name="Trapezoid 4">
            <a:extLst>
              <a:ext uri="{FF2B5EF4-FFF2-40B4-BE49-F238E27FC236}">
                <a16:creationId xmlns:a16="http://schemas.microsoft.com/office/drawing/2014/main" id="{D4C4B041-B1CA-09CE-9478-915F834C57DC}"/>
              </a:ext>
            </a:extLst>
          </p:cNvPr>
          <p:cNvSpPr/>
          <p:nvPr/>
        </p:nvSpPr>
        <p:spPr>
          <a:xfrm rot="10800000">
            <a:off x="3163526" y="2825526"/>
            <a:ext cx="3450283" cy="2529204"/>
          </a:xfrm>
          <a:prstGeom prst="trapezoid">
            <a:avLst/>
          </a:prstGeom>
          <a:noFill/>
          <a:ln w="19050">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0146FF5-CBD5-6D0E-1A9D-1AFA38524505}"/>
              </a:ext>
            </a:extLst>
          </p:cNvPr>
          <p:cNvSpPr/>
          <p:nvPr/>
        </p:nvSpPr>
        <p:spPr>
          <a:xfrm rot="21294172">
            <a:off x="810439" y="3718816"/>
            <a:ext cx="3716487" cy="2107618"/>
          </a:xfrm>
          <a:prstGeom prst="ellipse">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E75255D-9262-F8A8-6733-E25441F60887}"/>
              </a:ext>
            </a:extLst>
          </p:cNvPr>
          <p:cNvSpPr txBox="1"/>
          <p:nvPr/>
        </p:nvSpPr>
        <p:spPr>
          <a:xfrm>
            <a:off x="9422871" y="2432359"/>
            <a:ext cx="2769128" cy="523219"/>
          </a:xfrm>
          <a:prstGeom prst="rect">
            <a:avLst/>
          </a:prstGeom>
          <a:noFill/>
        </p:spPr>
        <p:txBody>
          <a:bodyPr wrap="square" rtlCol="0">
            <a:spAutoFit/>
          </a:bodyPr>
          <a:lstStyle/>
          <a:p>
            <a:pPr algn="ctr"/>
            <a:r>
              <a:rPr lang="en-US" altLang="en-US" sz="1400" b="1">
                <a:solidFill>
                  <a:schemeClr val="tx2"/>
                </a:solidFill>
                <a:latin typeface="Arial Regular"/>
                <a:ea typeface="Source Sans Pro"/>
                <a:cs typeface="Source Sans Pro" panose="020B0503030403020204" pitchFamily="34" charset="0"/>
              </a:rPr>
              <a:t>3. </a:t>
            </a:r>
            <a:r>
              <a:rPr lang="en-US" sz="1400" b="1">
                <a:solidFill>
                  <a:srgbClr val="003896"/>
                </a:solidFill>
                <a:latin typeface="Arial" panose="020B0604020202020204" pitchFamily="34" charset="0"/>
                <a:cs typeface="Arial" panose="020B0604020202020204" pitchFamily="34" charset="0"/>
              </a:rPr>
              <a:t>Higher value send use cases</a:t>
            </a:r>
          </a:p>
        </p:txBody>
      </p:sp>
      <p:sp>
        <p:nvSpPr>
          <p:cNvPr id="10" name="TextBox 9">
            <a:extLst>
              <a:ext uri="{FF2B5EF4-FFF2-40B4-BE49-F238E27FC236}">
                <a16:creationId xmlns:a16="http://schemas.microsoft.com/office/drawing/2014/main" id="{1B8F9C12-3BF4-B9DE-66EB-A94A1A8AE73B}"/>
              </a:ext>
            </a:extLst>
          </p:cNvPr>
          <p:cNvSpPr txBox="1"/>
          <p:nvPr/>
        </p:nvSpPr>
        <p:spPr>
          <a:xfrm>
            <a:off x="9557117" y="3258273"/>
            <a:ext cx="2102499" cy="1300356"/>
          </a:xfrm>
          <a:prstGeom prst="rect">
            <a:avLst/>
          </a:prstGeom>
          <a:noFill/>
        </p:spPr>
        <p:txBody>
          <a:bodyPr wrap="none" rtlCol="0">
            <a:spAutoFit/>
          </a:bodyPr>
          <a:lstStyle/>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Merchant settlement</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Invoice / supplier</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Cash concentration</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Legal &amp; insurance payments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Request for pay (bill pay)</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Household / SMB services</a:t>
            </a:r>
          </a:p>
        </p:txBody>
      </p:sp>
    </p:spTree>
    <p:extLst>
      <p:ext uri="{BB962C8B-B14F-4D97-AF65-F5344CB8AC3E}">
        <p14:creationId xmlns:p14="http://schemas.microsoft.com/office/powerpoint/2010/main" val="2634599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5FCF0D9-2E9E-7649-2B1C-1AB1FBB496A4}"/>
              </a:ext>
            </a:extLst>
          </p:cNvPr>
          <p:cNvSpPr/>
          <p:nvPr/>
        </p:nvSpPr>
        <p:spPr>
          <a:xfrm>
            <a:off x="9384282" y="2429151"/>
            <a:ext cx="2807717" cy="3674789"/>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grpSp>
        <p:nvGrpSpPr>
          <p:cNvPr id="11" name="Group 10">
            <a:extLst>
              <a:ext uri="{FF2B5EF4-FFF2-40B4-BE49-F238E27FC236}">
                <a16:creationId xmlns:a16="http://schemas.microsoft.com/office/drawing/2014/main" id="{0D6B2F17-7D1C-F04D-97AF-C3D63C2A359E}"/>
              </a:ext>
            </a:extLst>
          </p:cNvPr>
          <p:cNvGrpSpPr/>
          <p:nvPr/>
        </p:nvGrpSpPr>
        <p:grpSpPr>
          <a:xfrm>
            <a:off x="871996" y="2364706"/>
            <a:ext cx="7775057" cy="3450545"/>
            <a:chOff x="2686049" y="2250410"/>
            <a:chExt cx="7775057" cy="3450545"/>
          </a:xfrm>
        </p:grpSpPr>
        <p:pic>
          <p:nvPicPr>
            <p:cNvPr id="31" name="Picture 30">
              <a:extLst>
                <a:ext uri="{FF2B5EF4-FFF2-40B4-BE49-F238E27FC236}">
                  <a16:creationId xmlns:a16="http://schemas.microsoft.com/office/drawing/2014/main" id="{317ACEDE-D328-C943-A875-F045EA331221}"/>
                </a:ext>
              </a:extLst>
            </p:cNvPr>
            <p:cNvPicPr>
              <a:picLocks noChangeAspect="1"/>
            </p:cNvPicPr>
            <p:nvPr/>
          </p:nvPicPr>
          <p:blipFill rotWithShape="1">
            <a:blip r:embed="rId3"/>
            <a:srcRect l="978" t="4361" b="7496"/>
            <a:stretch/>
          </p:blipFill>
          <p:spPr>
            <a:xfrm>
              <a:off x="2686049" y="2250410"/>
              <a:ext cx="7775057" cy="3450545"/>
            </a:xfrm>
            <a:prstGeom prst="rect">
              <a:avLst/>
            </a:prstGeom>
          </p:spPr>
        </p:pic>
        <p:sp>
          <p:nvSpPr>
            <p:cNvPr id="34" name="Oval 33">
              <a:extLst>
                <a:ext uri="{FF2B5EF4-FFF2-40B4-BE49-F238E27FC236}">
                  <a16:creationId xmlns:a16="http://schemas.microsoft.com/office/drawing/2014/main" id="{4D37E559-0036-B748-86AF-945A61CA3BE9}"/>
                </a:ext>
              </a:extLst>
            </p:cNvPr>
            <p:cNvSpPr>
              <a:spLocks noChangeAspect="1"/>
            </p:cNvSpPr>
            <p:nvPr/>
          </p:nvSpPr>
          <p:spPr>
            <a:xfrm>
              <a:off x="9718302" y="2308997"/>
              <a:ext cx="408636" cy="40863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5" name="Freeform: Shape 43">
              <a:extLst>
                <a:ext uri="{FF2B5EF4-FFF2-40B4-BE49-F238E27FC236}">
                  <a16:creationId xmlns:a16="http://schemas.microsoft.com/office/drawing/2014/main" id="{737C85F8-485B-4745-852C-7625A5CAA6E0}"/>
                </a:ext>
              </a:extLst>
            </p:cNvPr>
            <p:cNvSpPr>
              <a:spLocks noChangeAspect="1"/>
            </p:cNvSpPr>
            <p:nvPr/>
          </p:nvSpPr>
          <p:spPr>
            <a:xfrm>
              <a:off x="7029940" y="2753703"/>
              <a:ext cx="496373" cy="581890"/>
            </a:xfrm>
            <a:custGeom>
              <a:avLst/>
              <a:gdLst>
                <a:gd name="connsiteX0" fmla="*/ 386466 w 617557"/>
                <a:gd name="connsiteY0" fmla="*/ 0 h 723951"/>
                <a:gd name="connsiteX1" fmla="*/ 617557 w 617557"/>
                <a:gd name="connsiteY1" fmla="*/ 231091 h 723951"/>
                <a:gd name="connsiteX2" fmla="*/ 549872 w 617557"/>
                <a:gd name="connsiteY2" fmla="*/ 394497 h 723951"/>
                <a:gd name="connsiteX3" fmla="*/ 503936 w 617557"/>
                <a:gd name="connsiteY3" fmla="*/ 425468 h 723951"/>
                <a:gd name="connsiteX4" fmla="*/ 508400 w 617557"/>
                <a:gd name="connsiteY4" fmla="*/ 469751 h 723951"/>
                <a:gd name="connsiteX5" fmla="*/ 254200 w 617557"/>
                <a:gd name="connsiteY5" fmla="*/ 723951 h 723951"/>
                <a:gd name="connsiteX6" fmla="*/ 0 w 617557"/>
                <a:gd name="connsiteY6" fmla="*/ 469751 h 723951"/>
                <a:gd name="connsiteX7" fmla="*/ 155254 w 617557"/>
                <a:gd name="connsiteY7" fmla="*/ 235527 h 723951"/>
                <a:gd name="connsiteX8" fmla="*/ 155805 w 617557"/>
                <a:gd name="connsiteY8" fmla="*/ 235356 h 723951"/>
                <a:gd name="connsiteX9" fmla="*/ 155375 w 617557"/>
                <a:gd name="connsiteY9" fmla="*/ 231091 h 723951"/>
                <a:gd name="connsiteX10" fmla="*/ 386466 w 617557"/>
                <a:gd name="connsiteY10" fmla="*/ 0 h 7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557" h="723951">
                  <a:moveTo>
                    <a:pt x="386466" y="0"/>
                  </a:moveTo>
                  <a:cubicBezTo>
                    <a:pt x="514094" y="0"/>
                    <a:pt x="617557" y="103463"/>
                    <a:pt x="617557" y="231091"/>
                  </a:cubicBezTo>
                  <a:cubicBezTo>
                    <a:pt x="617557" y="294905"/>
                    <a:pt x="591692" y="352678"/>
                    <a:pt x="549872" y="394497"/>
                  </a:cubicBezTo>
                  <a:lnTo>
                    <a:pt x="503936" y="425468"/>
                  </a:lnTo>
                  <a:lnTo>
                    <a:pt x="508400" y="469751"/>
                  </a:lnTo>
                  <a:cubicBezTo>
                    <a:pt x="508400" y="610142"/>
                    <a:pt x="394591" y="723951"/>
                    <a:pt x="254200" y="723951"/>
                  </a:cubicBezTo>
                  <a:cubicBezTo>
                    <a:pt x="113809" y="723951"/>
                    <a:pt x="0" y="610142"/>
                    <a:pt x="0" y="469751"/>
                  </a:cubicBezTo>
                  <a:cubicBezTo>
                    <a:pt x="0" y="364458"/>
                    <a:pt x="64018" y="274117"/>
                    <a:pt x="155254" y="235527"/>
                  </a:cubicBezTo>
                  <a:lnTo>
                    <a:pt x="155805" y="235356"/>
                  </a:lnTo>
                  <a:lnTo>
                    <a:pt x="155375" y="231091"/>
                  </a:lnTo>
                  <a:cubicBezTo>
                    <a:pt x="155375" y="103463"/>
                    <a:pt x="258838" y="0"/>
                    <a:pt x="386466" y="0"/>
                  </a:cubicBezTo>
                  <a:close/>
                </a:path>
              </a:pathLst>
            </a:cu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b="1" spc="50">
                <a:ln w="0"/>
                <a:solidFill>
                  <a:schemeClr val="bg2"/>
                </a:solidFill>
                <a:effectLst>
                  <a:innerShdw blurRad="63500" dist="50800" dir="13500000">
                    <a:srgbClr val="000000">
                      <a:alpha val="50000"/>
                    </a:srgbClr>
                  </a:innerShdw>
                </a:effectLst>
              </a:endParaRPr>
            </a:p>
          </p:txBody>
        </p:sp>
        <p:sp>
          <p:nvSpPr>
            <p:cNvPr id="36" name="Oval 35">
              <a:extLst>
                <a:ext uri="{FF2B5EF4-FFF2-40B4-BE49-F238E27FC236}">
                  <a16:creationId xmlns:a16="http://schemas.microsoft.com/office/drawing/2014/main" id="{29AF77C6-9F89-7141-9F4D-320688271932}"/>
                </a:ext>
              </a:extLst>
            </p:cNvPr>
            <p:cNvSpPr>
              <a:spLocks noChangeAspect="1"/>
            </p:cNvSpPr>
            <p:nvPr/>
          </p:nvSpPr>
          <p:spPr>
            <a:xfrm>
              <a:off x="4798527" y="2957795"/>
              <a:ext cx="337716" cy="33771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7" name="Oval 36">
              <a:extLst>
                <a:ext uri="{FF2B5EF4-FFF2-40B4-BE49-F238E27FC236}">
                  <a16:creationId xmlns:a16="http://schemas.microsoft.com/office/drawing/2014/main" id="{95B2D550-37A1-6E4D-8DCC-EC6D5D8A9DA4}"/>
                </a:ext>
              </a:extLst>
            </p:cNvPr>
            <p:cNvSpPr>
              <a:spLocks noChangeAspect="1"/>
            </p:cNvSpPr>
            <p:nvPr/>
          </p:nvSpPr>
          <p:spPr>
            <a:xfrm>
              <a:off x="8897397" y="3231751"/>
              <a:ext cx="230664" cy="23066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8" name="Oval 37">
              <a:extLst>
                <a:ext uri="{FF2B5EF4-FFF2-40B4-BE49-F238E27FC236}">
                  <a16:creationId xmlns:a16="http://schemas.microsoft.com/office/drawing/2014/main" id="{39675DFE-2BC7-614B-BD71-26FD14A4E1D2}"/>
                </a:ext>
              </a:extLst>
            </p:cNvPr>
            <p:cNvSpPr>
              <a:spLocks noChangeAspect="1"/>
            </p:cNvSpPr>
            <p:nvPr/>
          </p:nvSpPr>
          <p:spPr>
            <a:xfrm>
              <a:off x="9385543" y="3200594"/>
              <a:ext cx="279104" cy="27910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1" name="Oval 40">
              <a:extLst>
                <a:ext uri="{FF2B5EF4-FFF2-40B4-BE49-F238E27FC236}">
                  <a16:creationId xmlns:a16="http://schemas.microsoft.com/office/drawing/2014/main" id="{1B4BC2E7-53D6-4F45-BF4F-D2F21B89F827}"/>
                </a:ext>
              </a:extLst>
            </p:cNvPr>
            <p:cNvSpPr>
              <a:spLocks noChangeAspect="1"/>
            </p:cNvSpPr>
            <p:nvPr/>
          </p:nvSpPr>
          <p:spPr>
            <a:xfrm>
              <a:off x="6644061" y="4946765"/>
              <a:ext cx="143224" cy="14322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2" name="Oval 41">
              <a:extLst>
                <a:ext uri="{FF2B5EF4-FFF2-40B4-BE49-F238E27FC236}">
                  <a16:creationId xmlns:a16="http://schemas.microsoft.com/office/drawing/2014/main" id="{7389C4E9-8C52-3340-9057-5F2BA3C36E86}"/>
                </a:ext>
              </a:extLst>
            </p:cNvPr>
            <p:cNvSpPr>
              <a:spLocks noChangeAspect="1"/>
            </p:cNvSpPr>
            <p:nvPr/>
          </p:nvSpPr>
          <p:spPr>
            <a:xfrm>
              <a:off x="8531604" y="3439286"/>
              <a:ext cx="307014" cy="30701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grpSp>
      <p:cxnSp>
        <p:nvCxnSpPr>
          <p:cNvPr id="6" name="Straight Arrow Connector 5">
            <a:extLst>
              <a:ext uri="{FF2B5EF4-FFF2-40B4-BE49-F238E27FC236}">
                <a16:creationId xmlns:a16="http://schemas.microsoft.com/office/drawing/2014/main" id="{6A50CD6C-7979-2146-B9DD-FFB3C5D83055}"/>
              </a:ext>
            </a:extLst>
          </p:cNvPr>
          <p:cNvCxnSpPr/>
          <p:nvPr/>
        </p:nvCxnSpPr>
        <p:spPr>
          <a:xfrm>
            <a:off x="773042" y="5829300"/>
            <a:ext cx="7665972" cy="0"/>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240B97-4F2C-1981-1742-FD369753C84C}"/>
              </a:ext>
            </a:extLst>
          </p:cNvPr>
          <p:cNvSpPr txBox="1"/>
          <p:nvPr/>
        </p:nvSpPr>
        <p:spPr>
          <a:xfrm>
            <a:off x="75568" y="5476710"/>
            <a:ext cx="676842" cy="400110"/>
          </a:xfrm>
          <a:prstGeom prst="rect">
            <a:avLst/>
          </a:prstGeom>
          <a:noFill/>
        </p:spPr>
        <p:txBody>
          <a:bodyPr wrap="square" rtlCol="0">
            <a:spAutoFit/>
          </a:bodyPr>
          <a:lstStyle/>
          <a:p>
            <a:pPr algn="r"/>
            <a:r>
              <a:rPr lang="en-US" sz="1000" b="1">
                <a:solidFill>
                  <a:srgbClr val="003896"/>
                </a:solidFill>
                <a:latin typeface="Arial Regular"/>
              </a:rPr>
              <a:t>Lower</a:t>
            </a:r>
          </a:p>
          <a:p>
            <a:pPr algn="r"/>
            <a:r>
              <a:rPr lang="en-US" sz="1000" b="1">
                <a:solidFill>
                  <a:srgbClr val="003896"/>
                </a:solidFill>
                <a:latin typeface="Arial Regular"/>
              </a:rPr>
              <a:t>Reach</a:t>
            </a:r>
          </a:p>
        </p:txBody>
      </p:sp>
      <p:sp>
        <p:nvSpPr>
          <p:cNvPr id="13" name="TextBox 12">
            <a:extLst>
              <a:ext uri="{FF2B5EF4-FFF2-40B4-BE49-F238E27FC236}">
                <a16:creationId xmlns:a16="http://schemas.microsoft.com/office/drawing/2014/main" id="{95FEFCCD-86F1-276D-D987-5D922038D6FD}"/>
              </a:ext>
            </a:extLst>
          </p:cNvPr>
          <p:cNvSpPr txBox="1"/>
          <p:nvPr/>
        </p:nvSpPr>
        <p:spPr>
          <a:xfrm>
            <a:off x="142939" y="2560444"/>
            <a:ext cx="609471" cy="400110"/>
          </a:xfrm>
          <a:prstGeom prst="rect">
            <a:avLst/>
          </a:prstGeom>
          <a:noFill/>
        </p:spPr>
        <p:txBody>
          <a:bodyPr wrap="square" rtlCol="0">
            <a:spAutoFit/>
          </a:bodyPr>
          <a:lstStyle/>
          <a:p>
            <a:pPr algn="r"/>
            <a:r>
              <a:rPr lang="en-US" sz="1000" b="1">
                <a:solidFill>
                  <a:srgbClr val="003896"/>
                </a:solidFill>
                <a:latin typeface="Arial Regular"/>
              </a:rPr>
              <a:t>Higher</a:t>
            </a:r>
          </a:p>
          <a:p>
            <a:pPr algn="r"/>
            <a:r>
              <a:rPr lang="en-US" sz="1000" b="1">
                <a:solidFill>
                  <a:srgbClr val="003896"/>
                </a:solidFill>
                <a:latin typeface="Arial Regular"/>
              </a:rPr>
              <a:t>Reach</a:t>
            </a:r>
          </a:p>
        </p:txBody>
      </p:sp>
      <p:sp>
        <p:nvSpPr>
          <p:cNvPr id="18" name="TextBox 17">
            <a:extLst>
              <a:ext uri="{FF2B5EF4-FFF2-40B4-BE49-F238E27FC236}">
                <a16:creationId xmlns:a16="http://schemas.microsoft.com/office/drawing/2014/main" id="{38523CDB-3AE3-BD00-2DC3-EF83177BBE44}"/>
              </a:ext>
            </a:extLst>
          </p:cNvPr>
          <p:cNvSpPr txBox="1"/>
          <p:nvPr/>
        </p:nvSpPr>
        <p:spPr>
          <a:xfrm>
            <a:off x="6355029" y="5857724"/>
            <a:ext cx="2083985" cy="246221"/>
          </a:xfrm>
          <a:prstGeom prst="rect">
            <a:avLst/>
          </a:prstGeom>
          <a:noFill/>
        </p:spPr>
        <p:txBody>
          <a:bodyPr wrap="square" rtlCol="0">
            <a:spAutoFit/>
          </a:bodyPr>
          <a:lstStyle/>
          <a:p>
            <a:pPr algn="ctr"/>
            <a:r>
              <a:rPr lang="en-US" sz="1000" b="1">
                <a:solidFill>
                  <a:srgbClr val="003896"/>
                </a:solidFill>
                <a:latin typeface="Arial Regular"/>
              </a:rPr>
              <a:t>Ready Sooner (within 1 year)</a:t>
            </a:r>
          </a:p>
        </p:txBody>
      </p:sp>
      <p:sp>
        <p:nvSpPr>
          <p:cNvPr id="19" name="TextBox 18">
            <a:extLst>
              <a:ext uri="{FF2B5EF4-FFF2-40B4-BE49-F238E27FC236}">
                <a16:creationId xmlns:a16="http://schemas.microsoft.com/office/drawing/2014/main" id="{302DFBA0-F9D3-283F-A63A-62D0B5B3B119}"/>
              </a:ext>
            </a:extLst>
          </p:cNvPr>
          <p:cNvSpPr txBox="1"/>
          <p:nvPr/>
        </p:nvSpPr>
        <p:spPr>
          <a:xfrm>
            <a:off x="773042" y="5846824"/>
            <a:ext cx="1783803" cy="246221"/>
          </a:xfrm>
          <a:prstGeom prst="rect">
            <a:avLst/>
          </a:prstGeom>
          <a:noFill/>
        </p:spPr>
        <p:txBody>
          <a:bodyPr wrap="square" rtlCol="0">
            <a:spAutoFit/>
          </a:bodyPr>
          <a:lstStyle/>
          <a:p>
            <a:r>
              <a:rPr lang="en-US" sz="1000" b="1">
                <a:solidFill>
                  <a:srgbClr val="003896"/>
                </a:solidFill>
                <a:latin typeface="Arial Regular"/>
              </a:rPr>
              <a:t>Ready Later (3-4 years)</a:t>
            </a:r>
          </a:p>
        </p:txBody>
      </p:sp>
      <p:sp>
        <p:nvSpPr>
          <p:cNvPr id="21" name="Text Placeholder 4">
            <a:extLst>
              <a:ext uri="{FF2B5EF4-FFF2-40B4-BE49-F238E27FC236}">
                <a16:creationId xmlns:a16="http://schemas.microsoft.com/office/drawing/2014/main" id="{A50CE65F-BA5E-273A-AB78-EA47B8928517}"/>
              </a:ext>
            </a:extLst>
          </p:cNvPr>
          <p:cNvSpPr txBox="1">
            <a:spLocks/>
          </p:cNvSpPr>
          <p:nvPr/>
        </p:nvSpPr>
        <p:spPr bwMode="auto">
          <a:xfrm>
            <a:off x="573366" y="285838"/>
            <a:ext cx="10844212"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4400" kern="1200">
                <a:solidFill>
                  <a:srgbClr val="1D58A4"/>
                </a:solidFill>
                <a:latin typeface="Source Sans Pro" panose="020B0503030403020204" pitchFamily="34" charset="0"/>
                <a:ea typeface="Source Sans Pro" panose="020B0503030403020204" pitchFamily="34" charset="0"/>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a:solidFill>
                  <a:schemeClr val="bg1"/>
                </a:solidFill>
                <a:latin typeface="Arial Regular"/>
                <a:ea typeface="Source Sans Pro"/>
              </a:rPr>
              <a:t>Appendix: Activate next generation use cases</a:t>
            </a:r>
          </a:p>
        </p:txBody>
      </p:sp>
      <p:sp>
        <p:nvSpPr>
          <p:cNvPr id="3" name="TextBox 2">
            <a:extLst>
              <a:ext uri="{FF2B5EF4-FFF2-40B4-BE49-F238E27FC236}">
                <a16:creationId xmlns:a16="http://schemas.microsoft.com/office/drawing/2014/main" id="{C6AC81CE-A1DE-80AD-124D-A4AC06EB99E0}"/>
              </a:ext>
            </a:extLst>
          </p:cNvPr>
          <p:cNvSpPr txBox="1"/>
          <p:nvPr/>
        </p:nvSpPr>
        <p:spPr>
          <a:xfrm>
            <a:off x="6173998" y="4482599"/>
            <a:ext cx="224538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LARGER/DARKER BUBBLE SIZE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Higher relative benefit</a:t>
            </a:r>
            <a:endParaRPr lang="en-US" sz="900">
              <a:solidFill>
                <a:schemeClr val="tx1"/>
              </a:solidFill>
              <a:latin typeface="Arial Regular"/>
            </a:endParaRPr>
          </a:p>
        </p:txBody>
      </p:sp>
      <p:sp>
        <p:nvSpPr>
          <p:cNvPr id="26" name="TextBox 25">
            <a:extLst>
              <a:ext uri="{FF2B5EF4-FFF2-40B4-BE49-F238E27FC236}">
                <a16:creationId xmlns:a16="http://schemas.microsoft.com/office/drawing/2014/main" id="{C184D912-8813-8731-69F7-67B3C0B9E668}"/>
              </a:ext>
            </a:extLst>
          </p:cNvPr>
          <p:cNvSpPr txBox="1"/>
          <p:nvPr/>
        </p:nvSpPr>
        <p:spPr>
          <a:xfrm>
            <a:off x="6325834" y="4928855"/>
            <a:ext cx="1941712" cy="5078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BLUE HALO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Use cases third party enablers identified as top-3 priority</a:t>
            </a:r>
            <a:endParaRPr lang="en-US" sz="900">
              <a:solidFill>
                <a:schemeClr val="tx1"/>
              </a:solidFill>
              <a:latin typeface="Arial Regular"/>
            </a:endParaRPr>
          </a:p>
        </p:txBody>
      </p:sp>
      <p:sp>
        <p:nvSpPr>
          <p:cNvPr id="25" name="Oval 24">
            <a:extLst>
              <a:ext uri="{FF2B5EF4-FFF2-40B4-BE49-F238E27FC236}">
                <a16:creationId xmlns:a16="http://schemas.microsoft.com/office/drawing/2014/main" id="{F242C0D7-06E0-9AB8-1DC4-EF62E432D0A2}"/>
              </a:ext>
            </a:extLst>
          </p:cNvPr>
          <p:cNvSpPr>
            <a:spLocks noChangeAspect="1"/>
          </p:cNvSpPr>
          <p:nvPr/>
        </p:nvSpPr>
        <p:spPr>
          <a:xfrm>
            <a:off x="6392662" y="5139157"/>
            <a:ext cx="85279" cy="85279"/>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50">
              <a:ln w="0"/>
              <a:solidFill>
                <a:schemeClr val="bg2"/>
              </a:solidFill>
              <a:effectLst>
                <a:innerShdw blurRad="63500" dist="50800" dir="13500000">
                  <a:srgbClr val="000000">
                    <a:alpha val="50000"/>
                  </a:srgbClr>
                </a:innerShdw>
              </a:effectLst>
              <a:latin typeface="Arial Regular"/>
            </a:endParaRPr>
          </a:p>
        </p:txBody>
      </p:sp>
      <p:cxnSp>
        <p:nvCxnSpPr>
          <p:cNvPr id="43" name="Straight Arrow Connector 42">
            <a:extLst>
              <a:ext uri="{FF2B5EF4-FFF2-40B4-BE49-F238E27FC236}">
                <a16:creationId xmlns:a16="http://schemas.microsoft.com/office/drawing/2014/main" id="{FCF0F563-E7F7-1845-90E7-6AF5172A62C9}"/>
              </a:ext>
            </a:extLst>
          </p:cNvPr>
          <p:cNvCxnSpPr>
            <a:cxnSpLocks/>
          </p:cNvCxnSpPr>
          <p:nvPr/>
        </p:nvCxnSpPr>
        <p:spPr>
          <a:xfrm flipV="1">
            <a:off x="775349" y="2410255"/>
            <a:ext cx="0" cy="3425529"/>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7D3706E-4B73-C84E-AF5C-1F26145375F6}"/>
              </a:ext>
            </a:extLst>
          </p:cNvPr>
          <p:cNvSpPr/>
          <p:nvPr/>
        </p:nvSpPr>
        <p:spPr>
          <a:xfrm>
            <a:off x="0" y="1226283"/>
            <a:ext cx="12192000" cy="1002567"/>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4" name="Text Placeholder 4">
            <a:extLst>
              <a:ext uri="{FF2B5EF4-FFF2-40B4-BE49-F238E27FC236}">
                <a16:creationId xmlns:a16="http://schemas.microsoft.com/office/drawing/2014/main" id="{715DB9F2-3697-F44A-9177-D217F62446DB}"/>
              </a:ext>
            </a:extLst>
          </p:cNvPr>
          <p:cNvSpPr txBox="1">
            <a:spLocks/>
          </p:cNvSpPr>
          <p:nvPr/>
        </p:nvSpPr>
        <p:spPr bwMode="auto">
          <a:xfrm>
            <a:off x="641805" y="1367365"/>
            <a:ext cx="11183043" cy="7331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a:ea typeface="Source Sans Pro" charset="0"/>
              </a:rPr>
              <a:t>Respondents shared views into the timing, reach and relative benefits of use cases. The darker shaded and larger bubbles are seen as being relatively high benefit. The combined assessments identified earned wage access, payroll funding, invoice payments and government emergency disbursements as having the greatest benefit overall.  Blue halo use cases indicate respondents selected them as delivering the most benefit for the least effort in the shortest time.</a:t>
            </a:r>
            <a:endParaRPr lang="en-US" sz="1200"/>
          </a:p>
        </p:txBody>
      </p:sp>
      <p:sp>
        <p:nvSpPr>
          <p:cNvPr id="2" name="Oval 1">
            <a:extLst>
              <a:ext uri="{FF2B5EF4-FFF2-40B4-BE49-F238E27FC236}">
                <a16:creationId xmlns:a16="http://schemas.microsoft.com/office/drawing/2014/main" id="{2F3EC178-8F70-9791-57AE-296067E313B2}"/>
              </a:ext>
            </a:extLst>
          </p:cNvPr>
          <p:cNvSpPr/>
          <p:nvPr/>
        </p:nvSpPr>
        <p:spPr>
          <a:xfrm rot="18906020">
            <a:off x="6451035" y="2624143"/>
            <a:ext cx="2255033" cy="1173540"/>
          </a:xfrm>
          <a:prstGeom prst="ellipse">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 name="Isosceles Triangle 41">
            <a:extLst>
              <a:ext uri="{FF2B5EF4-FFF2-40B4-BE49-F238E27FC236}">
                <a16:creationId xmlns:a16="http://schemas.microsoft.com/office/drawing/2014/main" id="{1690ED40-CC28-06EE-E291-8751D06691AC}"/>
              </a:ext>
            </a:extLst>
          </p:cNvPr>
          <p:cNvSpPr/>
          <p:nvPr/>
        </p:nvSpPr>
        <p:spPr>
          <a:xfrm rot="10087211">
            <a:off x="2459832" y="2709718"/>
            <a:ext cx="4535310" cy="2141712"/>
          </a:xfrm>
          <a:prstGeom prst="triangle">
            <a:avLst>
              <a:gd name="adj" fmla="val 46784"/>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 name="Trapezoid 4">
            <a:extLst>
              <a:ext uri="{FF2B5EF4-FFF2-40B4-BE49-F238E27FC236}">
                <a16:creationId xmlns:a16="http://schemas.microsoft.com/office/drawing/2014/main" id="{D4C4B041-B1CA-09CE-9478-915F834C57DC}"/>
              </a:ext>
            </a:extLst>
          </p:cNvPr>
          <p:cNvSpPr/>
          <p:nvPr/>
        </p:nvSpPr>
        <p:spPr>
          <a:xfrm rot="10800000">
            <a:off x="3163526" y="2825526"/>
            <a:ext cx="3450283" cy="2529204"/>
          </a:xfrm>
          <a:prstGeom prst="trapezoid">
            <a:avLst/>
          </a:prstGeom>
          <a:noFill/>
          <a:ln w="9525">
            <a:solidFill>
              <a:schemeClr val="bg1">
                <a:lumMod val="8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0146FF5-CBD5-6D0E-1A9D-1AFA38524505}"/>
              </a:ext>
            </a:extLst>
          </p:cNvPr>
          <p:cNvSpPr/>
          <p:nvPr/>
        </p:nvSpPr>
        <p:spPr>
          <a:xfrm rot="21294172">
            <a:off x="810439" y="3718816"/>
            <a:ext cx="3716487" cy="2107618"/>
          </a:xfrm>
          <a:prstGeom prst="ellipse">
            <a:avLst/>
          </a:prstGeom>
          <a:noFill/>
          <a:ln w="19050">
            <a:solidFill>
              <a:srgbClr val="00B05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50AFBB-7E2F-BB9B-9234-AAFD131E7928}"/>
              </a:ext>
            </a:extLst>
          </p:cNvPr>
          <p:cNvSpPr txBox="1"/>
          <p:nvPr/>
        </p:nvSpPr>
        <p:spPr>
          <a:xfrm>
            <a:off x="9373880" y="2432359"/>
            <a:ext cx="2791695" cy="523220"/>
          </a:xfrm>
          <a:prstGeom prst="rect">
            <a:avLst/>
          </a:prstGeom>
          <a:noFill/>
        </p:spPr>
        <p:txBody>
          <a:bodyPr wrap="square" rtlCol="0">
            <a:spAutoFit/>
          </a:bodyPr>
          <a:lstStyle/>
          <a:p>
            <a:pPr algn="ctr"/>
            <a:r>
              <a:rPr lang="en-US" altLang="en-US" sz="1400" b="1">
                <a:solidFill>
                  <a:schemeClr val="tx2"/>
                </a:solidFill>
                <a:latin typeface="Arial Regular"/>
                <a:ea typeface="Source Sans Pro"/>
                <a:cs typeface="Source Sans Pro" panose="020B0503030403020204" pitchFamily="34" charset="0"/>
              </a:rPr>
              <a:t>4. </a:t>
            </a:r>
            <a:r>
              <a:rPr lang="en-US" sz="1400" b="1">
                <a:solidFill>
                  <a:srgbClr val="003896"/>
                </a:solidFill>
                <a:latin typeface="Arial" panose="020B0604020202020204" pitchFamily="34" charset="0"/>
                <a:cs typeface="Arial" panose="020B0604020202020204" pitchFamily="34" charset="0"/>
              </a:rPr>
              <a:t>Next generation</a:t>
            </a:r>
          </a:p>
          <a:p>
            <a:pPr algn="ctr"/>
            <a:r>
              <a:rPr lang="en-US" sz="1400" b="1">
                <a:solidFill>
                  <a:srgbClr val="003896"/>
                </a:solidFill>
                <a:latin typeface="Arial" panose="020B0604020202020204" pitchFamily="34" charset="0"/>
                <a:cs typeface="Arial" panose="020B0604020202020204" pitchFamily="34" charset="0"/>
              </a:rPr>
              <a:t>use cases</a:t>
            </a:r>
          </a:p>
        </p:txBody>
      </p:sp>
      <p:sp>
        <p:nvSpPr>
          <p:cNvPr id="9" name="TextBox 8">
            <a:extLst>
              <a:ext uri="{FF2B5EF4-FFF2-40B4-BE49-F238E27FC236}">
                <a16:creationId xmlns:a16="http://schemas.microsoft.com/office/drawing/2014/main" id="{8DFF1D0F-EA1A-BE4C-4A4A-EA0BE798EF19}"/>
              </a:ext>
            </a:extLst>
          </p:cNvPr>
          <p:cNvSpPr txBox="1"/>
          <p:nvPr/>
        </p:nvSpPr>
        <p:spPr>
          <a:xfrm>
            <a:off x="9630931" y="3146513"/>
            <a:ext cx="2033570" cy="1508105"/>
          </a:xfrm>
          <a:prstGeom prst="rect">
            <a:avLst/>
          </a:prstGeom>
          <a:noFill/>
        </p:spPr>
        <p:txBody>
          <a:bodyPr wrap="none" rtlCol="0">
            <a:spAutoFit/>
          </a:bodyPr>
          <a:lstStyle/>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Ecommerce</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Digital subscriptions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Refunds / rebates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Point-of-sale</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International bill pay/payroll</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International P2P</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International B2B</a:t>
            </a:r>
          </a:p>
        </p:txBody>
      </p:sp>
    </p:spTree>
    <p:extLst>
      <p:ext uri="{BB962C8B-B14F-4D97-AF65-F5344CB8AC3E}">
        <p14:creationId xmlns:p14="http://schemas.microsoft.com/office/powerpoint/2010/main" val="424421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604E41-A533-274E-94EB-BC8DDC75BA42}"/>
              </a:ext>
            </a:extLst>
          </p:cNvPr>
          <p:cNvSpPr/>
          <p:nvPr/>
        </p:nvSpPr>
        <p:spPr>
          <a:xfrm>
            <a:off x="0" y="2690282"/>
            <a:ext cx="12192000" cy="2509732"/>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31748" name="Text Placeholder 4">
            <a:extLst>
              <a:ext uri="{FF2B5EF4-FFF2-40B4-BE49-F238E27FC236}">
                <a16:creationId xmlns:a16="http://schemas.microsoft.com/office/drawing/2014/main" id="{DE2929B2-3D5D-BB9F-2401-0BF9F6CE15DA}"/>
              </a:ext>
            </a:extLst>
          </p:cNvPr>
          <p:cNvSpPr>
            <a:spLocks noGrp="1"/>
          </p:cNvSpPr>
          <p:nvPr>
            <p:ph type="body" sz="quarter" idx="4294967295"/>
          </p:nvPr>
        </p:nvSpPr>
        <p:spPr bwMode="auto">
          <a:xfrm>
            <a:off x="591406" y="327443"/>
            <a:ext cx="10557812" cy="673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b="1">
                <a:solidFill>
                  <a:schemeClr val="bg1"/>
                </a:solidFill>
                <a:ea typeface="Source Sans Pro"/>
              </a:rPr>
              <a:t>Why this study?</a:t>
            </a:r>
            <a:endParaRPr lang="en-US" b="1">
              <a:solidFill>
                <a:schemeClr val="bg1"/>
              </a:solidFill>
            </a:endParaRPr>
          </a:p>
        </p:txBody>
      </p:sp>
      <p:sp>
        <p:nvSpPr>
          <p:cNvPr id="15" name="TextBox 14">
            <a:extLst>
              <a:ext uri="{FF2B5EF4-FFF2-40B4-BE49-F238E27FC236}">
                <a16:creationId xmlns:a16="http://schemas.microsoft.com/office/drawing/2014/main" id="{6A1B853E-80CB-019B-5376-F9C45D21AF06}"/>
              </a:ext>
            </a:extLst>
          </p:cNvPr>
          <p:cNvSpPr txBox="1"/>
          <p:nvPr/>
        </p:nvSpPr>
        <p:spPr>
          <a:xfrm>
            <a:off x="801313" y="1597442"/>
            <a:ext cx="10544159" cy="830997"/>
          </a:xfrm>
          <a:prstGeom prst="rect">
            <a:avLst/>
          </a:prstGeom>
          <a:noFill/>
        </p:spPr>
        <p:txBody>
          <a:bodyPr wrap="square" lIns="91440" tIns="45720" rIns="91440" bIns="45720" anchor="t">
            <a:spAutoFit/>
          </a:bodyPr>
          <a:lstStyle>
            <a:defPPr>
              <a:defRPr lang="en-US"/>
            </a:defPPr>
            <a:lvl1pPr eaLnBrk="1" fontAlgn="auto" hangingPunct="1">
              <a:spcBef>
                <a:spcPts val="0"/>
              </a:spcBef>
              <a:spcAft>
                <a:spcPts val="0"/>
              </a:spcAft>
              <a:defRPr sz="1600">
                <a:solidFill>
                  <a:schemeClr val="tx1">
                    <a:lumMod val="50000"/>
                    <a:lumOff val="50000"/>
                  </a:schemeClr>
                </a:solidFill>
                <a:latin typeface="Source Sans Pro" charset="0"/>
                <a:ea typeface="Source Sans Pro" charset="0"/>
                <a:cs typeface="Source Sans Pro" charset="0"/>
              </a:defRPr>
            </a:lvl1pPr>
          </a:lstStyle>
          <a:p>
            <a:r>
              <a:rPr lang="en-US">
                <a:solidFill>
                  <a:schemeClr val="tx1"/>
                </a:solidFill>
                <a:latin typeface="Arial" panose="020B0604020202020204" pitchFamily="34" charset="0"/>
                <a:ea typeface="Source Sans Pro"/>
                <a:cs typeface="Arial" panose="020B0604020202020204" pitchFamily="34" charset="0"/>
              </a:rPr>
              <a:t>With recent increases in the number of institutions adopting faster and instant payments and the need to help bring these services to the fuller market, it is important to get a more quantitative baseline of adoption, drivers, headwinds, tailwinds and quantified insights to next priorities. </a:t>
            </a:r>
            <a:endParaRPr lang="en-US">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2A18E2-FE28-A6BF-653B-A34775317A5A}"/>
              </a:ext>
            </a:extLst>
          </p:cNvPr>
          <p:cNvSpPr txBox="1"/>
          <p:nvPr/>
        </p:nvSpPr>
        <p:spPr>
          <a:xfrm>
            <a:off x="1552844" y="3192670"/>
            <a:ext cx="1372491" cy="584775"/>
          </a:xfrm>
          <a:prstGeom prst="rect">
            <a:avLst/>
          </a:prstGeom>
          <a:noFill/>
        </p:spPr>
        <p:txBody>
          <a:bodyPr wrap="none" lIns="91440" tIns="45720" rIns="91440" bIns="45720" rtlCol="0" anchor="t">
            <a:spAutoFit/>
          </a:bodyPr>
          <a:lstStyle/>
          <a:p>
            <a:r>
              <a:rPr lang="en-US" sz="1600" b="1">
                <a:solidFill>
                  <a:srgbClr val="003896"/>
                </a:solidFill>
                <a:latin typeface="Arial Regular"/>
                <a:ea typeface="Source Sans Pro" panose="020B0503030403020204" pitchFamily="34" charset="0"/>
                <a:cs typeface="Calibri"/>
              </a:rPr>
              <a:t>Information </a:t>
            </a:r>
          </a:p>
          <a:p>
            <a:r>
              <a:rPr lang="en-US" sz="1600" b="1">
                <a:solidFill>
                  <a:srgbClr val="003896"/>
                </a:solidFill>
                <a:latin typeface="Arial Regular"/>
                <a:ea typeface="Source Sans Pro" panose="020B0503030403020204" pitchFamily="34" charset="0"/>
                <a:cs typeface="Calibri"/>
              </a:rPr>
              <a:t>available</a:t>
            </a:r>
            <a:endParaRPr lang="en-US" sz="1600" b="1">
              <a:solidFill>
                <a:srgbClr val="003896"/>
              </a:solidFill>
              <a:latin typeface="Arial Regular"/>
              <a:ea typeface="Source Sans Pro" panose="020B0503030403020204" pitchFamily="34" charset="0"/>
            </a:endParaRPr>
          </a:p>
        </p:txBody>
      </p:sp>
      <p:sp>
        <p:nvSpPr>
          <p:cNvPr id="9" name="TextBox 8">
            <a:extLst>
              <a:ext uri="{FF2B5EF4-FFF2-40B4-BE49-F238E27FC236}">
                <a16:creationId xmlns:a16="http://schemas.microsoft.com/office/drawing/2014/main" id="{BA360A95-14A3-80D5-7622-4F57D7076FBF}"/>
              </a:ext>
            </a:extLst>
          </p:cNvPr>
          <p:cNvSpPr txBox="1"/>
          <p:nvPr/>
        </p:nvSpPr>
        <p:spPr>
          <a:xfrm>
            <a:off x="9112076" y="3192670"/>
            <a:ext cx="1946111" cy="584775"/>
          </a:xfrm>
          <a:prstGeom prst="rect">
            <a:avLst/>
          </a:prstGeom>
          <a:noFill/>
        </p:spPr>
        <p:txBody>
          <a:bodyPr wrap="square" lIns="91440" tIns="45720" rIns="91440" bIns="45720" rtlCol="0" anchor="t">
            <a:spAutoFit/>
          </a:bodyPr>
          <a:lstStyle/>
          <a:p>
            <a:r>
              <a:rPr lang="en-US" sz="1600" b="1">
                <a:solidFill>
                  <a:srgbClr val="003896"/>
                </a:solidFill>
                <a:latin typeface="Arial Regular"/>
                <a:ea typeface="Source Sans Pro" panose="020B0503030403020204" pitchFamily="34" charset="0"/>
                <a:cs typeface="Calibri"/>
              </a:rPr>
              <a:t>Quantifying </a:t>
            </a:r>
          </a:p>
          <a:p>
            <a:r>
              <a:rPr lang="en-US" sz="1600" b="1">
                <a:solidFill>
                  <a:srgbClr val="003896"/>
                </a:solidFill>
                <a:latin typeface="Arial Regular"/>
                <a:ea typeface="Source Sans Pro" panose="020B0503030403020204" pitchFamily="34" charset="0"/>
                <a:cs typeface="Calibri"/>
              </a:rPr>
              <a:t>market-wide view</a:t>
            </a:r>
            <a:endParaRPr lang="en-US" sz="1600" b="1">
              <a:solidFill>
                <a:srgbClr val="003896"/>
              </a:solidFill>
              <a:latin typeface="Arial Regular"/>
              <a:ea typeface="Source Sans Pro" panose="020B0503030403020204" pitchFamily="34" charset="0"/>
            </a:endParaRPr>
          </a:p>
        </p:txBody>
      </p:sp>
      <p:pic>
        <p:nvPicPr>
          <p:cNvPr id="22" name="Graphic 21" descr="Search Inventory outline">
            <a:extLst>
              <a:ext uri="{FF2B5EF4-FFF2-40B4-BE49-F238E27FC236}">
                <a16:creationId xmlns:a16="http://schemas.microsoft.com/office/drawing/2014/main" id="{EB6507A6-4601-0ED2-505B-642EA8D0C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97676" y="3079020"/>
            <a:ext cx="839792" cy="839792"/>
          </a:xfrm>
          <a:prstGeom prst="rect">
            <a:avLst/>
          </a:prstGeom>
        </p:spPr>
      </p:pic>
      <p:sp>
        <p:nvSpPr>
          <p:cNvPr id="25" name="TextBox 24">
            <a:extLst>
              <a:ext uri="{FF2B5EF4-FFF2-40B4-BE49-F238E27FC236}">
                <a16:creationId xmlns:a16="http://schemas.microsoft.com/office/drawing/2014/main" id="{8D07908C-8C98-30E9-E76D-7FC0B5548CF4}"/>
              </a:ext>
            </a:extLst>
          </p:cNvPr>
          <p:cNvSpPr txBox="1"/>
          <p:nvPr/>
        </p:nvSpPr>
        <p:spPr>
          <a:xfrm>
            <a:off x="704789" y="3870867"/>
            <a:ext cx="3147415"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Arial" panose="020B0604020202020204" pitchFamily="34" charset="0"/>
                <a:ea typeface="Source Sans Pro"/>
                <a:cs typeface="Arial" panose="020B0604020202020204" pitchFamily="34" charset="0"/>
              </a:rPr>
              <a:t>The FPC’s Faster Payments Barometer has provided critical early information to the industry, leveraging the value of industry leaders across the ecosystem. </a:t>
            </a:r>
          </a:p>
        </p:txBody>
      </p:sp>
      <p:sp>
        <p:nvSpPr>
          <p:cNvPr id="26" name="TextBox 25">
            <a:extLst>
              <a:ext uri="{FF2B5EF4-FFF2-40B4-BE49-F238E27FC236}">
                <a16:creationId xmlns:a16="http://schemas.microsoft.com/office/drawing/2014/main" id="{7E232E29-20F1-0885-4E56-32DE6CE79487}"/>
              </a:ext>
            </a:extLst>
          </p:cNvPr>
          <p:cNvSpPr txBox="1"/>
          <p:nvPr/>
        </p:nvSpPr>
        <p:spPr>
          <a:xfrm>
            <a:off x="8197675" y="3870867"/>
            <a:ext cx="3379282"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Arial" panose="020B0604020202020204" pitchFamily="34" charset="0"/>
                <a:ea typeface="Source Sans Pro"/>
                <a:cs typeface="Arial" panose="020B0604020202020204" pitchFamily="34" charset="0"/>
              </a:rPr>
              <a:t>Survey of third-party providers to U.S.-based </a:t>
            </a:r>
          </a:p>
          <a:p>
            <a:r>
              <a:rPr lang="en-US" sz="1100">
                <a:latin typeface="Arial" panose="020B0604020202020204" pitchFamily="34" charset="0"/>
                <a:ea typeface="Source Sans Pro"/>
                <a:cs typeface="Arial" panose="020B0604020202020204" pitchFamily="34" charset="0"/>
              </a:rPr>
              <a:t>institutions created to better understand their insights with implementing faster/instant payments. </a:t>
            </a:r>
          </a:p>
        </p:txBody>
      </p:sp>
      <p:pic>
        <p:nvPicPr>
          <p:cNvPr id="3" name="Graphic 2" descr="Newspaper outline">
            <a:extLst>
              <a:ext uri="{FF2B5EF4-FFF2-40B4-BE49-F238E27FC236}">
                <a16:creationId xmlns:a16="http://schemas.microsoft.com/office/drawing/2014/main" id="{BE6A80E3-4040-37B9-7648-79C5733D4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444" y="3004412"/>
            <a:ext cx="914400" cy="914400"/>
          </a:xfrm>
          <a:prstGeom prst="rect">
            <a:avLst/>
          </a:prstGeom>
        </p:spPr>
      </p:pic>
      <p:sp>
        <p:nvSpPr>
          <p:cNvPr id="4" name="TextBox 3">
            <a:extLst>
              <a:ext uri="{FF2B5EF4-FFF2-40B4-BE49-F238E27FC236}">
                <a16:creationId xmlns:a16="http://schemas.microsoft.com/office/drawing/2014/main" id="{B484AC0F-ADB8-2B80-4653-8B6DAE2E8F84}"/>
              </a:ext>
            </a:extLst>
          </p:cNvPr>
          <p:cNvSpPr txBox="1"/>
          <p:nvPr/>
        </p:nvSpPr>
        <p:spPr>
          <a:xfrm>
            <a:off x="5309111" y="3192670"/>
            <a:ext cx="1834926" cy="584775"/>
          </a:xfrm>
          <a:prstGeom prst="rect">
            <a:avLst/>
          </a:prstGeom>
          <a:noFill/>
        </p:spPr>
        <p:txBody>
          <a:bodyPr wrap="none" lIns="91440" tIns="45720" rIns="91440" bIns="45720" rtlCol="0" anchor="t">
            <a:spAutoFit/>
          </a:bodyPr>
          <a:lstStyle/>
          <a:p>
            <a:r>
              <a:rPr lang="en-US" sz="1600" b="1">
                <a:solidFill>
                  <a:srgbClr val="003896"/>
                </a:solidFill>
                <a:latin typeface="Arial Regular"/>
                <a:ea typeface="Source Sans Pro" panose="020B0503030403020204" pitchFamily="34" charset="0"/>
                <a:cs typeface="Calibri"/>
              </a:rPr>
              <a:t>Types of current </a:t>
            </a:r>
          </a:p>
          <a:p>
            <a:r>
              <a:rPr lang="en-US" sz="1600" b="1">
                <a:solidFill>
                  <a:srgbClr val="003896"/>
                </a:solidFill>
                <a:latin typeface="Arial Regular"/>
                <a:ea typeface="Source Sans Pro" panose="020B0503030403020204" pitchFamily="34" charset="0"/>
                <a:cs typeface="Calibri"/>
              </a:rPr>
              <a:t>information</a:t>
            </a:r>
          </a:p>
        </p:txBody>
      </p:sp>
      <p:sp>
        <p:nvSpPr>
          <p:cNvPr id="6" name="TextBox 5">
            <a:extLst>
              <a:ext uri="{FF2B5EF4-FFF2-40B4-BE49-F238E27FC236}">
                <a16:creationId xmlns:a16="http://schemas.microsoft.com/office/drawing/2014/main" id="{84B634A4-00A1-4658-9AD9-48D9DB7D7E31}"/>
              </a:ext>
            </a:extLst>
          </p:cNvPr>
          <p:cNvSpPr txBox="1"/>
          <p:nvPr/>
        </p:nvSpPr>
        <p:spPr>
          <a:xfrm>
            <a:off x="4424579" y="3870867"/>
            <a:ext cx="328250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latin typeface="Arial" panose="020B0604020202020204" pitchFamily="34" charset="0"/>
                <a:ea typeface="Source Sans Pro"/>
                <a:cs typeface="Arial" panose="020B0604020202020204" pitchFamily="34" charset="0"/>
              </a:rPr>
              <a:t>Meanwhile, the insights from the Faster Payments Barometer and other studies are not necessarily representative of the broader market. Various stakeholders are increasingly asking for these types of more representative and quantitative insights.</a:t>
            </a:r>
          </a:p>
        </p:txBody>
      </p:sp>
      <p:pic>
        <p:nvPicPr>
          <p:cNvPr id="8" name="Graphic 7" descr="Puzzle pieces outline">
            <a:extLst>
              <a:ext uri="{FF2B5EF4-FFF2-40B4-BE49-F238E27FC236}">
                <a16:creationId xmlns:a16="http://schemas.microsoft.com/office/drawing/2014/main" id="{D6651B57-03B0-D1BC-0B66-E374BFD16A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3208" y="3004412"/>
            <a:ext cx="914400" cy="914400"/>
          </a:xfrm>
          <a:prstGeom prst="rect">
            <a:avLst/>
          </a:prstGeom>
        </p:spPr>
      </p:pic>
    </p:spTree>
    <p:extLst>
      <p:ext uri="{BB962C8B-B14F-4D97-AF65-F5344CB8AC3E}">
        <p14:creationId xmlns:p14="http://schemas.microsoft.com/office/powerpoint/2010/main" val="332212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AEE5236-37A6-FF43-BA0A-B7DD1256DA9F}"/>
              </a:ext>
            </a:extLst>
          </p:cNvPr>
          <p:cNvSpPr/>
          <p:nvPr/>
        </p:nvSpPr>
        <p:spPr>
          <a:xfrm>
            <a:off x="0" y="1219932"/>
            <a:ext cx="12192000" cy="1745147"/>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6626" name="Text Placeholder 4">
            <a:extLst>
              <a:ext uri="{FF2B5EF4-FFF2-40B4-BE49-F238E27FC236}">
                <a16:creationId xmlns:a16="http://schemas.microsoft.com/office/drawing/2014/main" id="{738742F3-892F-7D90-22BC-BF6674D21EAA}"/>
              </a:ext>
            </a:extLst>
          </p:cNvPr>
          <p:cNvSpPr>
            <a:spLocks noGrp="1"/>
          </p:cNvSpPr>
          <p:nvPr>
            <p:ph type="body" sz="quarter" idx="4294967295"/>
          </p:nvPr>
        </p:nvSpPr>
        <p:spPr bwMode="auto">
          <a:xfrm>
            <a:off x="571499" y="295959"/>
            <a:ext cx="10272713"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b="1">
                <a:solidFill>
                  <a:schemeClr val="bg1"/>
                </a:solidFill>
                <a:ea typeface="Source Sans Pro"/>
              </a:rPr>
              <a:t>Executive summary</a:t>
            </a:r>
            <a:endParaRPr lang="en-US" b="1">
              <a:solidFill>
                <a:schemeClr val="bg1"/>
              </a:solidFill>
            </a:endParaRPr>
          </a:p>
        </p:txBody>
      </p:sp>
      <p:sp>
        <p:nvSpPr>
          <p:cNvPr id="9" name="Rectangle 8">
            <a:extLst>
              <a:ext uri="{FF2B5EF4-FFF2-40B4-BE49-F238E27FC236}">
                <a16:creationId xmlns:a16="http://schemas.microsoft.com/office/drawing/2014/main" id="{D6B7867E-739B-5DF8-5F58-E8012F9CBAAA}"/>
              </a:ext>
            </a:extLst>
          </p:cNvPr>
          <p:cNvSpPr/>
          <p:nvPr/>
        </p:nvSpPr>
        <p:spPr>
          <a:xfrm>
            <a:off x="8201298" y="3267483"/>
            <a:ext cx="3566160" cy="2635296"/>
          </a:xfrm>
          <a:prstGeom prst="rect">
            <a:avLst/>
          </a:prstGeom>
          <a:solidFill>
            <a:schemeClr val="bg1">
              <a:lumMod val="95000"/>
            </a:schemeClr>
          </a:solidFill>
          <a:ln w="12700">
            <a:solidFill>
              <a:srgbClr val="00389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10" name="Rectangle 9">
            <a:extLst>
              <a:ext uri="{FF2B5EF4-FFF2-40B4-BE49-F238E27FC236}">
                <a16:creationId xmlns:a16="http://schemas.microsoft.com/office/drawing/2014/main" id="{64E5F71D-E2A4-24E8-9CCB-9BFDBD1631A6}"/>
              </a:ext>
            </a:extLst>
          </p:cNvPr>
          <p:cNvSpPr/>
          <p:nvPr/>
        </p:nvSpPr>
        <p:spPr>
          <a:xfrm>
            <a:off x="571499" y="3267482"/>
            <a:ext cx="3566160" cy="2635296"/>
          </a:xfrm>
          <a:prstGeom prst="rect">
            <a:avLst/>
          </a:prstGeom>
          <a:solidFill>
            <a:schemeClr val="bg1">
              <a:lumMod val="95000"/>
            </a:schemeClr>
          </a:solidFill>
          <a:ln w="12700">
            <a:solidFill>
              <a:srgbClr val="00389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11" name="Rectangle 10">
            <a:extLst>
              <a:ext uri="{FF2B5EF4-FFF2-40B4-BE49-F238E27FC236}">
                <a16:creationId xmlns:a16="http://schemas.microsoft.com/office/drawing/2014/main" id="{D4018222-099D-B187-A7EF-5630BA5F7BFA}"/>
              </a:ext>
            </a:extLst>
          </p:cNvPr>
          <p:cNvSpPr/>
          <p:nvPr/>
        </p:nvSpPr>
        <p:spPr>
          <a:xfrm>
            <a:off x="4390416" y="3267483"/>
            <a:ext cx="3566160" cy="2635295"/>
          </a:xfrm>
          <a:prstGeom prst="rect">
            <a:avLst/>
          </a:prstGeom>
          <a:solidFill>
            <a:schemeClr val="bg1">
              <a:lumMod val="95000"/>
            </a:schemeClr>
          </a:solidFill>
          <a:ln w="12700">
            <a:solidFill>
              <a:srgbClr val="00389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26631" name="TextBox 1">
            <a:extLst>
              <a:ext uri="{FF2B5EF4-FFF2-40B4-BE49-F238E27FC236}">
                <a16:creationId xmlns:a16="http://schemas.microsoft.com/office/drawing/2014/main" id="{C19B8AE9-6CED-9307-5BBF-01D07ACB15BF}"/>
              </a:ext>
            </a:extLst>
          </p:cNvPr>
          <p:cNvSpPr txBox="1">
            <a:spLocks noChangeArrowheads="1"/>
          </p:cNvSpPr>
          <p:nvPr/>
        </p:nvSpPr>
        <p:spPr bwMode="auto">
          <a:xfrm>
            <a:off x="5321107" y="3636839"/>
            <a:ext cx="22017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12700"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28600" indent="-228600" eaLnBrk="1" hangingPunct="1"/>
            <a:r>
              <a:rPr lang="en-US" altLang="en-US" sz="1600" b="1">
                <a:solidFill>
                  <a:schemeClr val="tx2"/>
                </a:solidFill>
                <a:latin typeface="Arial Regular"/>
                <a:ea typeface="Source Sans Pro"/>
                <a:cs typeface="Source Sans Pro" panose="020B0503030403020204" pitchFamily="34" charset="0"/>
              </a:rPr>
              <a:t>2. Adoption Outlook</a:t>
            </a:r>
          </a:p>
        </p:txBody>
      </p:sp>
      <p:sp>
        <p:nvSpPr>
          <p:cNvPr id="26632" name="TextBox 2">
            <a:extLst>
              <a:ext uri="{FF2B5EF4-FFF2-40B4-BE49-F238E27FC236}">
                <a16:creationId xmlns:a16="http://schemas.microsoft.com/office/drawing/2014/main" id="{8F0D800E-EF62-80AC-0911-E163249D13A2}"/>
              </a:ext>
            </a:extLst>
          </p:cNvPr>
          <p:cNvSpPr txBox="1">
            <a:spLocks noChangeArrowheads="1"/>
          </p:cNvSpPr>
          <p:nvPr/>
        </p:nvSpPr>
        <p:spPr bwMode="auto">
          <a:xfrm>
            <a:off x="1539456" y="3636839"/>
            <a:ext cx="23880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28600" indent="-228600" eaLnBrk="1" hangingPunct="1">
              <a:buAutoNum type="arabicPeriod"/>
            </a:pPr>
            <a:r>
              <a:rPr lang="en-US" altLang="en-US" sz="1600" b="1">
                <a:solidFill>
                  <a:schemeClr val="tx2"/>
                </a:solidFill>
                <a:latin typeface="Arial Regular"/>
                <a:ea typeface="Source Sans Pro"/>
                <a:cs typeface="Source Sans Pro" panose="020B0503030403020204" pitchFamily="34" charset="0"/>
              </a:rPr>
              <a:t>Important progress</a:t>
            </a:r>
          </a:p>
        </p:txBody>
      </p:sp>
      <p:sp>
        <p:nvSpPr>
          <p:cNvPr id="26633" name="TextBox 5">
            <a:extLst>
              <a:ext uri="{FF2B5EF4-FFF2-40B4-BE49-F238E27FC236}">
                <a16:creationId xmlns:a16="http://schemas.microsoft.com/office/drawing/2014/main" id="{005EC904-F675-7310-5CA5-7F08499485FA}"/>
              </a:ext>
            </a:extLst>
          </p:cNvPr>
          <p:cNvSpPr txBox="1">
            <a:spLocks noChangeArrowheads="1"/>
          </p:cNvSpPr>
          <p:nvPr/>
        </p:nvSpPr>
        <p:spPr bwMode="auto">
          <a:xfrm>
            <a:off x="9046421" y="3636839"/>
            <a:ext cx="27210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228600" indent="-228600" eaLnBrk="1" hangingPunct="1"/>
            <a:r>
              <a:rPr lang="en-US" altLang="en-US" sz="1600" b="1">
                <a:solidFill>
                  <a:schemeClr val="tx2"/>
                </a:solidFill>
                <a:latin typeface="Arial Regular"/>
                <a:ea typeface="Source Sans Pro"/>
                <a:cs typeface="Source Sans Pro" panose="020B0503030403020204" pitchFamily="34" charset="0"/>
              </a:rPr>
              <a:t>3. Significant work ahead</a:t>
            </a:r>
          </a:p>
        </p:txBody>
      </p:sp>
      <p:pic>
        <p:nvPicPr>
          <p:cNvPr id="26634" name="Graphic 6" descr="Group of people outline">
            <a:extLst>
              <a:ext uri="{FF2B5EF4-FFF2-40B4-BE49-F238E27FC236}">
                <a16:creationId xmlns:a16="http://schemas.microsoft.com/office/drawing/2014/main" id="{5176DBD5-2DA2-95E5-A7E6-FEB5DF4485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245" y="3461656"/>
            <a:ext cx="698594" cy="69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Graphic 7" descr="Puzzle pieces outline">
            <a:extLst>
              <a:ext uri="{FF2B5EF4-FFF2-40B4-BE49-F238E27FC236}">
                <a16:creationId xmlns:a16="http://schemas.microsoft.com/office/drawing/2014/main" id="{C33A130B-050C-83B9-36A2-9A76E4F155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742" y="3267483"/>
            <a:ext cx="91328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C09E83C5-6F0E-084D-0394-B263F50115BF}"/>
              </a:ext>
            </a:extLst>
          </p:cNvPr>
          <p:cNvSpPr txBox="1"/>
          <p:nvPr/>
        </p:nvSpPr>
        <p:spPr>
          <a:xfrm>
            <a:off x="4467233" y="4146144"/>
            <a:ext cx="3272510" cy="1323439"/>
          </a:xfrm>
          <a:prstGeom prst="rect">
            <a:avLst/>
          </a:prstGeom>
          <a:noFill/>
        </p:spPr>
        <p:txBody>
          <a:bodyPr wrap="square" lIns="91440" tIns="45720" rIns="91440" bIns="45720" anchor="t">
            <a:spAutoFit/>
          </a:bodyPr>
          <a:lstStyle/>
          <a:p>
            <a:pPr marL="177800" indent="-158750">
              <a:buFont typeface="Arial" charset="0"/>
              <a:buChar char="•"/>
              <a:defRPr/>
            </a:pPr>
            <a:r>
              <a:rPr lang="en-US" sz="1000">
                <a:latin typeface="Arial Regular"/>
                <a:ea typeface="Source Sans Pro"/>
                <a:cs typeface="Calibri"/>
              </a:rPr>
              <a:t>Near term benefits: Digital wallet funding, payroll, earned wage access, P2P, online banking bill pay.</a:t>
            </a:r>
          </a:p>
          <a:p>
            <a:pPr marL="177800" indent="-158750">
              <a:buFont typeface="Arial" charset="0"/>
              <a:buChar char="•"/>
              <a:defRPr/>
            </a:pPr>
            <a:endParaRPr lang="en-US" sz="1000">
              <a:latin typeface="Arial Regular"/>
              <a:ea typeface="Source Sans Pro"/>
              <a:cs typeface="Calibri"/>
            </a:endParaRPr>
          </a:p>
          <a:p>
            <a:pPr marL="177800" indent="-158750">
              <a:buFont typeface="Arial" charset="0"/>
              <a:buChar char="•"/>
              <a:defRPr/>
            </a:pPr>
            <a:r>
              <a:rPr lang="en-US" sz="1000">
                <a:latin typeface="Arial Regular"/>
                <a:ea typeface="Source Sans Pro"/>
                <a:cs typeface="Calibri"/>
              </a:rPr>
              <a:t>Longer-term benefits: Emergency government payments, B2B invoicing, P2B request-for-payment.</a:t>
            </a:r>
          </a:p>
          <a:p>
            <a:pPr marL="177800" indent="-158750">
              <a:buFont typeface="Arial" charset="0"/>
              <a:buChar char="•"/>
              <a:defRPr/>
            </a:pPr>
            <a:endParaRPr lang="en-US" sz="1000">
              <a:latin typeface="Arial Regular"/>
              <a:ea typeface="Source Sans Pro"/>
              <a:cs typeface="Calibri"/>
            </a:endParaRPr>
          </a:p>
          <a:p>
            <a:pPr marL="177800" indent="-158750">
              <a:buFont typeface="Arial" charset="0"/>
              <a:buChar char="•"/>
              <a:defRPr/>
            </a:pPr>
            <a:r>
              <a:rPr lang="en-US" sz="1000">
                <a:latin typeface="Arial Regular"/>
                <a:ea typeface="Source Sans Pro"/>
                <a:cs typeface="Calibri"/>
              </a:rPr>
              <a:t>Opportunities exist to innovate, differentiate, and expand customers.</a:t>
            </a:r>
          </a:p>
        </p:txBody>
      </p:sp>
      <p:sp>
        <p:nvSpPr>
          <p:cNvPr id="20" name="TextBox 19">
            <a:extLst>
              <a:ext uri="{FF2B5EF4-FFF2-40B4-BE49-F238E27FC236}">
                <a16:creationId xmlns:a16="http://schemas.microsoft.com/office/drawing/2014/main" id="{E947BE24-7616-FBCA-8F69-E6D136D2ECE9}"/>
              </a:ext>
            </a:extLst>
          </p:cNvPr>
          <p:cNvSpPr txBox="1"/>
          <p:nvPr/>
        </p:nvSpPr>
        <p:spPr>
          <a:xfrm>
            <a:off x="607036" y="4146144"/>
            <a:ext cx="3401628" cy="1169551"/>
          </a:xfrm>
          <a:prstGeom prst="rect">
            <a:avLst/>
          </a:prstGeom>
          <a:noFill/>
        </p:spPr>
        <p:txBody>
          <a:bodyPr wrap="square" lIns="91440" tIns="45720" rIns="91440" bIns="45720" anchor="t">
            <a:spAutoFit/>
          </a:bodyPr>
          <a:lstStyle/>
          <a:p>
            <a:pPr marL="177800" indent="-158750">
              <a:buFont typeface="Arial" charset="0"/>
              <a:buChar char="•"/>
              <a:defRPr/>
            </a:pPr>
            <a:r>
              <a:rPr lang="en-US" sz="1000" dirty="0">
                <a:latin typeface="Arial" panose="020B0604020202020204" pitchFamily="34" charset="0"/>
                <a:ea typeface="Source Sans Pro"/>
                <a:cs typeface="Arial" panose="020B0604020202020204" pitchFamily="34" charset="0"/>
              </a:rPr>
              <a:t>U.S. market has mobilized adoption with availability of multiple faster and instant payment options. </a:t>
            </a:r>
          </a:p>
          <a:p>
            <a:pPr marL="177800" indent="-158750">
              <a:buFont typeface="Arial" charset="0"/>
              <a:buChar char="•"/>
              <a:defRPr/>
            </a:pPr>
            <a:endParaRPr lang="en-US" sz="1000" dirty="0">
              <a:latin typeface="Arial" panose="020B0604020202020204" pitchFamily="34" charset="0"/>
              <a:ea typeface="Source Sans Pro"/>
              <a:cs typeface="Arial" panose="020B0604020202020204" pitchFamily="34" charset="0"/>
            </a:endParaRPr>
          </a:p>
          <a:p>
            <a:pPr marL="177800" indent="-158750">
              <a:buFont typeface="Arial,Sans-Serif" charset="0"/>
              <a:buChar char="•"/>
              <a:defRPr/>
            </a:pPr>
            <a:r>
              <a:rPr lang="en-US" sz="1000" dirty="0">
                <a:latin typeface="Arial" panose="020B0604020202020204" pitchFamily="34" charset="0"/>
                <a:ea typeface="Source Sans Pro"/>
                <a:cs typeface="Arial" panose="020B0604020202020204" pitchFamily="34" charset="0"/>
              </a:rPr>
              <a:t>Between 70% and 80% of all financial institutions are expected to be receiving instant payments, and between 30% and 40% of all financial institutions sending instant payments, by 2028.</a:t>
            </a:r>
          </a:p>
        </p:txBody>
      </p:sp>
      <p:pic>
        <p:nvPicPr>
          <p:cNvPr id="21" name="Graphic 20" descr="Circle with left arrow outline">
            <a:extLst>
              <a:ext uri="{FF2B5EF4-FFF2-40B4-BE49-F238E27FC236}">
                <a16:creationId xmlns:a16="http://schemas.microsoft.com/office/drawing/2014/main" id="{B3EC7608-364A-9A4E-9EB3-3FA43EB417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9732" y="3401681"/>
            <a:ext cx="780202" cy="780202"/>
          </a:xfrm>
          <a:prstGeom prst="rect">
            <a:avLst/>
          </a:prstGeom>
        </p:spPr>
      </p:pic>
      <p:sp>
        <p:nvSpPr>
          <p:cNvPr id="22" name="TextBox 21">
            <a:extLst>
              <a:ext uri="{FF2B5EF4-FFF2-40B4-BE49-F238E27FC236}">
                <a16:creationId xmlns:a16="http://schemas.microsoft.com/office/drawing/2014/main" id="{A7DC3889-B328-064A-AA52-E5BF92D1A789}"/>
              </a:ext>
            </a:extLst>
          </p:cNvPr>
          <p:cNvSpPr txBox="1"/>
          <p:nvPr/>
        </p:nvSpPr>
        <p:spPr>
          <a:xfrm>
            <a:off x="589738" y="1411578"/>
            <a:ext cx="10489198" cy="1367041"/>
          </a:xfrm>
          <a:prstGeom prst="rect">
            <a:avLst/>
          </a:prstGeom>
          <a:noFill/>
        </p:spPr>
        <p:txBody>
          <a:bodyPr wrap="square" lIns="91440" tIns="45720" rIns="91440" bIns="45720" anchor="t">
            <a:spAutoFit/>
          </a:bodyPr>
          <a:lstStyle/>
          <a:p>
            <a:pPr eaLnBrk="1" fontAlgn="auto" hangingPunct="1">
              <a:spcBef>
                <a:spcPts val="300"/>
              </a:spcBef>
              <a:spcAft>
                <a:spcPts val="300"/>
              </a:spcAft>
              <a:defRPr/>
            </a:pPr>
            <a:r>
              <a:rPr lang="en-US" sz="1200">
                <a:latin typeface="Arial" panose="020B0604020202020204" pitchFamily="34" charset="0"/>
                <a:ea typeface="Source Sans Pro"/>
                <a:cs typeface="Arial" panose="020B0604020202020204" pitchFamily="34" charset="0"/>
              </a:rPr>
              <a:t>Survey of 25 core banking providers and payment processors, supporting 90% of U.S.-based financial institutions (FIs), documents progress in instant payment activation, especially with the ability to receive first. </a:t>
            </a:r>
          </a:p>
          <a:p>
            <a:pPr marL="320040" indent="-109728" eaLnBrk="1" fontAlgn="auto" hangingPunct="1">
              <a:spcBef>
                <a:spcPts val="200"/>
              </a:spcBef>
              <a:spcAft>
                <a:spcPts val="200"/>
              </a:spcAft>
              <a:buFont typeface="Arial" panose="020B0604020202020204" pitchFamily="34" charset="0"/>
              <a:buChar char="•"/>
              <a:defRPr/>
            </a:pPr>
            <a:r>
              <a:rPr lang="en-US" sz="1200">
                <a:latin typeface="Arial" panose="020B0604020202020204" pitchFamily="34" charset="0"/>
                <a:ea typeface="Source Sans Pro"/>
                <a:cs typeface="Arial" panose="020B0604020202020204" pitchFamily="34" charset="0"/>
              </a:rPr>
              <a:t>Respondents estimate that between 70% and 80% of all FIs will be enabled to receive instant payments by 2028.  </a:t>
            </a:r>
          </a:p>
          <a:p>
            <a:pPr marL="320040" indent="-109728" eaLnBrk="1" fontAlgn="auto" hangingPunct="1">
              <a:spcBef>
                <a:spcPts val="200"/>
              </a:spcBef>
              <a:spcAft>
                <a:spcPts val="200"/>
              </a:spcAft>
              <a:buFont typeface="Arial" panose="020B0604020202020204" pitchFamily="34" charset="0"/>
              <a:buChar char="•"/>
              <a:defRPr/>
            </a:pPr>
            <a:r>
              <a:rPr lang="en-US" sz="1200">
                <a:latin typeface="Arial" panose="020B0604020202020204" pitchFamily="34" charset="0"/>
                <a:ea typeface="Source Sans Pro"/>
                <a:cs typeface="Arial" panose="020B0604020202020204" pitchFamily="34" charset="0"/>
              </a:rPr>
              <a:t>They also estimate between 30% and 40% of FIs will be enabled to send instant credits by 2028, contingent upon anticipated progress being made as outlined in this report.</a:t>
            </a:r>
          </a:p>
          <a:p>
            <a:pPr marL="320040" indent="-109728" eaLnBrk="1" fontAlgn="auto" hangingPunct="1">
              <a:spcBef>
                <a:spcPts val="200"/>
              </a:spcBef>
              <a:spcAft>
                <a:spcPts val="200"/>
              </a:spcAft>
              <a:buFont typeface="Arial" panose="020B0604020202020204" pitchFamily="34" charset="0"/>
              <a:buChar char="•"/>
              <a:defRPr/>
            </a:pPr>
            <a:r>
              <a:rPr lang="en-US" sz="1200">
                <a:latin typeface="Arial" panose="020B0604020202020204" pitchFamily="34" charset="0"/>
                <a:ea typeface="Source Sans Pro"/>
                <a:cs typeface="Arial" panose="020B0604020202020204" pitchFamily="34" charset="0"/>
              </a:rPr>
              <a:t>Results also quantify third-party providers’ assessment of use case priorities, benefits, challenges and opportunities for instant payment adoption.</a:t>
            </a:r>
          </a:p>
        </p:txBody>
      </p:sp>
      <p:sp>
        <p:nvSpPr>
          <p:cNvPr id="24" name="TextBox 23">
            <a:extLst>
              <a:ext uri="{FF2B5EF4-FFF2-40B4-BE49-F238E27FC236}">
                <a16:creationId xmlns:a16="http://schemas.microsoft.com/office/drawing/2014/main" id="{8C1ABA03-98F5-1B4C-87F9-C096F1282CB2}"/>
              </a:ext>
            </a:extLst>
          </p:cNvPr>
          <p:cNvSpPr txBox="1"/>
          <p:nvPr/>
        </p:nvSpPr>
        <p:spPr>
          <a:xfrm>
            <a:off x="8266219" y="4146144"/>
            <a:ext cx="3436318" cy="1631216"/>
          </a:xfrm>
          <a:prstGeom prst="rect">
            <a:avLst/>
          </a:prstGeom>
          <a:noFill/>
        </p:spPr>
        <p:txBody>
          <a:bodyPr wrap="square" lIns="91440" tIns="45720" rIns="91440" bIns="45720" anchor="t">
            <a:spAutoFit/>
          </a:bodyPr>
          <a:lstStyle/>
          <a:p>
            <a:pPr marL="177800" indent="-158750">
              <a:buFont typeface="Arial" charset="0"/>
              <a:buChar char="•"/>
              <a:defRPr/>
            </a:pPr>
            <a:r>
              <a:rPr lang="en-US" sz="1000">
                <a:latin typeface="Arial" panose="020B0604020202020204" pitchFamily="34" charset="0"/>
                <a:ea typeface="Source Sans Pro"/>
                <a:cs typeface="Arial" panose="020B0604020202020204" pitchFamily="34" charset="0"/>
              </a:rPr>
              <a:t>Use cases with higher availability and higher benefit take additional work, building on foundations realized to date. </a:t>
            </a:r>
          </a:p>
          <a:p>
            <a:pPr marL="177800" indent="-158750">
              <a:buFont typeface="Arial" charset="0"/>
              <a:buChar char="•"/>
              <a:defRPr/>
            </a:pPr>
            <a:endParaRPr lang="en-US" sz="1000">
              <a:latin typeface="Arial" panose="020B0604020202020204" pitchFamily="34" charset="0"/>
              <a:ea typeface="Source Sans Pro"/>
              <a:cs typeface="Arial" panose="020B0604020202020204" pitchFamily="34" charset="0"/>
            </a:endParaRPr>
          </a:p>
          <a:p>
            <a:pPr marL="177800" indent="-158750">
              <a:buFont typeface="Arial" charset="0"/>
              <a:buChar char="•"/>
              <a:defRPr/>
            </a:pPr>
            <a:r>
              <a:rPr lang="en-US" sz="1000">
                <a:latin typeface="Arial" panose="020B0604020202020204" pitchFamily="34" charset="0"/>
                <a:ea typeface="Source Sans Pro"/>
                <a:cs typeface="Arial" panose="020B0604020202020204" pitchFamily="34" charset="0"/>
              </a:rPr>
              <a:t>Headwinds (slowing): Growing network reach, more ubiquitous alias tool availability, expanded fraud tools, error resolution, and user interface integration </a:t>
            </a:r>
          </a:p>
          <a:p>
            <a:pPr marL="177800" indent="-158750">
              <a:buFont typeface="Arial" charset="0"/>
              <a:buChar char="•"/>
              <a:defRPr/>
            </a:pPr>
            <a:endParaRPr lang="en-US" sz="1000">
              <a:latin typeface="Arial" panose="020B0604020202020204" pitchFamily="34" charset="0"/>
              <a:ea typeface="Source Sans Pro"/>
              <a:cs typeface="Arial" panose="020B0604020202020204" pitchFamily="34" charset="0"/>
            </a:endParaRPr>
          </a:p>
          <a:p>
            <a:pPr marL="177800" indent="-158750">
              <a:buFont typeface="Arial" charset="0"/>
              <a:buChar char="•"/>
              <a:defRPr/>
            </a:pPr>
            <a:r>
              <a:rPr lang="en-US" sz="1000">
                <a:latin typeface="Arial" panose="020B0604020202020204" pitchFamily="34" charset="0"/>
                <a:ea typeface="Source Sans Pro"/>
                <a:cs typeface="Arial" panose="020B0604020202020204" pitchFamily="34" charset="0"/>
              </a:rPr>
              <a:t>Tailwinds (helping): Use case-driven approach, training/documentation, and rules and standards</a:t>
            </a:r>
          </a:p>
        </p:txBody>
      </p:sp>
    </p:spTree>
    <p:extLst>
      <p:ext uri="{BB962C8B-B14F-4D97-AF65-F5344CB8AC3E}">
        <p14:creationId xmlns:p14="http://schemas.microsoft.com/office/powerpoint/2010/main" val="403424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DEF0F-0D08-2C49-A0F2-2E532CCCA1FC}"/>
              </a:ext>
            </a:extLst>
          </p:cNvPr>
          <p:cNvSpPr/>
          <p:nvPr/>
        </p:nvSpPr>
        <p:spPr>
          <a:xfrm>
            <a:off x="0" y="2567154"/>
            <a:ext cx="12192000" cy="3472127"/>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8674" name="Text Placeholder 4">
            <a:extLst>
              <a:ext uri="{FF2B5EF4-FFF2-40B4-BE49-F238E27FC236}">
                <a16:creationId xmlns:a16="http://schemas.microsoft.com/office/drawing/2014/main" id="{689F4D1C-E303-A6F0-7B6F-4FDCAE46D117}"/>
              </a:ext>
            </a:extLst>
          </p:cNvPr>
          <p:cNvSpPr>
            <a:spLocks noGrp="1"/>
          </p:cNvSpPr>
          <p:nvPr>
            <p:ph type="body" sz="quarter" idx="4294967295"/>
          </p:nvPr>
        </p:nvSpPr>
        <p:spPr bwMode="auto">
          <a:xfrm>
            <a:off x="390552" y="223423"/>
            <a:ext cx="11537342" cy="824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ts val="3200"/>
              </a:lnSpc>
              <a:spcBef>
                <a:spcPts val="0"/>
              </a:spcBef>
              <a:buNone/>
            </a:pPr>
            <a:r>
              <a:rPr lang="en-US" altLang="en-US" b="1">
                <a:solidFill>
                  <a:schemeClr val="bg1"/>
                </a:solidFill>
                <a:ea typeface="Source Sans Pro"/>
                <a:cs typeface="Source Sans Pro" panose="020B0503030403020204" pitchFamily="34" charset="0"/>
              </a:rPr>
              <a:t>Quantifying adoption outlook: Steady year-by-year growth in institutions receiving instant payments</a:t>
            </a:r>
          </a:p>
        </p:txBody>
      </p:sp>
      <p:sp>
        <p:nvSpPr>
          <p:cNvPr id="7" name="TextBox 6">
            <a:extLst>
              <a:ext uri="{FF2B5EF4-FFF2-40B4-BE49-F238E27FC236}">
                <a16:creationId xmlns:a16="http://schemas.microsoft.com/office/drawing/2014/main" id="{FA50A20F-BA21-D3A4-6D05-8F04634A2EF4}"/>
              </a:ext>
            </a:extLst>
          </p:cNvPr>
          <p:cNvSpPr txBox="1"/>
          <p:nvPr/>
        </p:nvSpPr>
        <p:spPr>
          <a:xfrm>
            <a:off x="879999" y="6090221"/>
            <a:ext cx="10432002" cy="230832"/>
          </a:xfrm>
          <a:prstGeom prst="rect">
            <a:avLst/>
          </a:prstGeom>
          <a:noFill/>
        </p:spPr>
        <p:txBody>
          <a:bodyPr wrap="square" rtlCol="0">
            <a:spAutoFit/>
          </a:bodyPr>
          <a:lstStyle/>
          <a:p>
            <a:pPr algn="ctr"/>
            <a:r>
              <a:rPr lang="en-US" sz="900" kern="0">
                <a:effectLst/>
                <a:latin typeface="Arial Regular"/>
                <a:ea typeface="Times New Roman" panose="02020603050405020304" pitchFamily="18" charset="0"/>
              </a:rPr>
              <a:t>About how many of the total U.S.-based financial institutions do you think will be participating actively as either receive-only or receive and send financial institutions?</a:t>
            </a:r>
            <a:endParaRPr lang="en-US" sz="900">
              <a:latin typeface="Arial Regular"/>
            </a:endParaRPr>
          </a:p>
        </p:txBody>
      </p:sp>
      <p:cxnSp>
        <p:nvCxnSpPr>
          <p:cNvPr id="6" name="Straight Connector 5">
            <a:extLst>
              <a:ext uri="{FF2B5EF4-FFF2-40B4-BE49-F238E27FC236}">
                <a16:creationId xmlns:a16="http://schemas.microsoft.com/office/drawing/2014/main" id="{18E15709-4EA8-764D-A8C3-7F1C0F446354}"/>
              </a:ext>
            </a:extLst>
          </p:cNvPr>
          <p:cNvCxnSpPr>
            <a:cxnSpLocks/>
            <a:endCxn id="12" idx="2"/>
          </p:cNvCxnSpPr>
          <p:nvPr/>
        </p:nvCxnSpPr>
        <p:spPr>
          <a:xfrm>
            <a:off x="6096000" y="2445873"/>
            <a:ext cx="0" cy="359340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C6371F1-C449-3C45-BA5B-0C1457D0FD3A}"/>
              </a:ext>
            </a:extLst>
          </p:cNvPr>
          <p:cNvSpPr txBox="1"/>
          <p:nvPr/>
        </p:nvSpPr>
        <p:spPr>
          <a:xfrm>
            <a:off x="638590" y="1319475"/>
            <a:ext cx="5212080" cy="1054135"/>
          </a:xfrm>
          <a:prstGeom prst="rect">
            <a:avLst/>
          </a:prstGeom>
          <a:noFill/>
        </p:spPr>
        <p:txBody>
          <a:bodyPr wrap="square" lIns="91440" tIns="45720" rIns="91440" bIns="45720" anchor="t">
            <a:spAutoFit/>
          </a:bodyPr>
          <a:lstStyle/>
          <a:p>
            <a:pPr>
              <a:spcBef>
                <a:spcPts val="0"/>
              </a:spcBef>
              <a:spcAft>
                <a:spcPts val="300"/>
              </a:spcAft>
              <a:defRPr/>
            </a:pPr>
            <a:r>
              <a:rPr lang="en-US" sz="1000">
                <a:latin typeface="Arial" panose="020B0604020202020204" pitchFamily="34" charset="0"/>
                <a:ea typeface="Source Sans Pro"/>
                <a:cs typeface="Arial" panose="020B0604020202020204" pitchFamily="34" charset="0"/>
              </a:rPr>
              <a:t>Respondents expect between 70% and 80% of U.S.-based FIs to be receive-enabled participants by 2028, helped along by activation of strategic use cases, including: </a:t>
            </a:r>
          </a:p>
          <a:p>
            <a:pPr marL="320040" indent="-137160">
              <a:spcBef>
                <a:spcPts val="0"/>
              </a:spcBef>
              <a:spcAft>
                <a:spcPts val="0"/>
              </a:spcAft>
              <a:buFont typeface="Arial" panose="020B0604020202020204" pitchFamily="34" charset="0"/>
              <a:buChar char="•"/>
              <a:defRPr/>
            </a:pPr>
            <a:r>
              <a:rPr lang="en-US" sz="1000">
                <a:latin typeface="Arial" panose="020B0604020202020204" pitchFamily="34" charset="0"/>
                <a:ea typeface="Source Sans Pro"/>
                <a:cs typeface="Arial" panose="020B0604020202020204" pitchFamily="34" charset="0"/>
              </a:rPr>
              <a:t>Mobile wallet funding/defunding</a:t>
            </a:r>
          </a:p>
          <a:p>
            <a:pPr marL="320040" indent="-137160">
              <a:spcBef>
                <a:spcPts val="0"/>
              </a:spcBef>
              <a:spcAft>
                <a:spcPts val="0"/>
              </a:spcAft>
              <a:buFont typeface="Arial" panose="020B0604020202020204" pitchFamily="34" charset="0"/>
              <a:buChar char="•"/>
              <a:defRPr/>
            </a:pPr>
            <a:r>
              <a:rPr lang="en-US" sz="1000">
                <a:latin typeface="Arial" panose="020B0604020202020204" pitchFamily="34" charset="0"/>
                <a:ea typeface="Source Sans Pro"/>
                <a:cs typeface="Arial" panose="020B0604020202020204" pitchFamily="34" charset="0"/>
              </a:rPr>
              <a:t>Earned wage access</a:t>
            </a:r>
          </a:p>
          <a:p>
            <a:pPr marL="320040" indent="-137160">
              <a:spcBef>
                <a:spcPts val="0"/>
              </a:spcBef>
              <a:spcAft>
                <a:spcPts val="0"/>
              </a:spcAft>
              <a:buFont typeface="Arial" panose="020B0604020202020204" pitchFamily="34" charset="0"/>
              <a:buChar char="•"/>
              <a:defRPr/>
            </a:pPr>
            <a:r>
              <a:rPr lang="en-US" sz="1000">
                <a:latin typeface="Arial" panose="020B0604020202020204" pitchFamily="34" charset="0"/>
                <a:ea typeface="Source Sans Pro"/>
                <a:cs typeface="Arial" panose="020B0604020202020204" pitchFamily="34" charset="0"/>
              </a:rPr>
              <a:t>Government disbursements </a:t>
            </a:r>
          </a:p>
          <a:p>
            <a:pPr>
              <a:spcBef>
                <a:spcPts val="0"/>
              </a:spcBef>
              <a:spcAft>
                <a:spcPts val="0"/>
              </a:spcAft>
              <a:defRPr/>
            </a:pPr>
            <a:r>
              <a:rPr lang="en-US" sz="1000">
                <a:latin typeface="Arial" panose="020B0604020202020204" pitchFamily="34" charset="0"/>
                <a:ea typeface="Source Sans Pro"/>
                <a:cs typeface="Arial" panose="020B0604020202020204" pitchFamily="34" charset="0"/>
              </a:rPr>
              <a:t>The charts below includes 95% confidence intervals to highlight the natural uncertainty. </a:t>
            </a:r>
          </a:p>
        </p:txBody>
      </p:sp>
      <p:sp>
        <p:nvSpPr>
          <p:cNvPr id="15" name="TextBox 14">
            <a:extLst>
              <a:ext uri="{FF2B5EF4-FFF2-40B4-BE49-F238E27FC236}">
                <a16:creationId xmlns:a16="http://schemas.microsoft.com/office/drawing/2014/main" id="{D4AD7D59-A564-3348-8712-1876CE44D9AB}"/>
              </a:ext>
            </a:extLst>
          </p:cNvPr>
          <p:cNvSpPr txBox="1"/>
          <p:nvPr/>
        </p:nvSpPr>
        <p:spPr>
          <a:xfrm>
            <a:off x="6533707" y="1319475"/>
            <a:ext cx="5394187" cy="1208023"/>
          </a:xfrm>
          <a:prstGeom prst="rect">
            <a:avLst/>
          </a:prstGeom>
          <a:noFill/>
        </p:spPr>
        <p:txBody>
          <a:bodyPr wrap="square" lIns="91440" tIns="45720" rIns="91440" bIns="45720" anchor="t">
            <a:spAutoFit/>
          </a:bodyPr>
          <a:lstStyle/>
          <a:p>
            <a:pPr eaLnBrk="1" fontAlgn="auto" hangingPunct="1">
              <a:spcBef>
                <a:spcPts val="0"/>
              </a:spcBef>
              <a:spcAft>
                <a:spcPts val="300"/>
              </a:spcAft>
              <a:defRPr/>
            </a:pPr>
            <a:r>
              <a:rPr lang="en-US" sz="1000">
                <a:latin typeface="Arial" panose="020B0604020202020204" pitchFamily="34" charset="0"/>
                <a:ea typeface="Source Sans Pro"/>
                <a:cs typeface="Arial" panose="020B0604020202020204" pitchFamily="34" charset="0"/>
              </a:rPr>
              <a:t>Respondents expect between 30% and 40% of U.S.-based FIs to be sending instant payments by 2028, influenced by:</a:t>
            </a:r>
          </a:p>
          <a:p>
            <a:pPr marL="320040" indent="-137160" eaLnBrk="1" fontAlgn="auto" hangingPunct="1">
              <a:spcBef>
                <a:spcPts val="0"/>
              </a:spcBef>
              <a:spcAft>
                <a:spcPts val="0"/>
              </a:spcAft>
              <a:buFont typeface="Arial" panose="020B0604020202020204" pitchFamily="34" charset="0"/>
              <a:buChar char="•"/>
              <a:defRPr/>
            </a:pPr>
            <a:r>
              <a:rPr lang="en-US" sz="1000">
                <a:latin typeface="Arial" panose="020B0604020202020204" pitchFamily="34" charset="0"/>
                <a:ea typeface="Source Sans Pro"/>
                <a:cs typeface="Arial" panose="020B0604020202020204" pitchFamily="34" charset="0"/>
              </a:rPr>
              <a:t>Availability of fraud tools</a:t>
            </a:r>
          </a:p>
          <a:p>
            <a:pPr marL="320040" indent="-137160" eaLnBrk="1" fontAlgn="auto" hangingPunct="1">
              <a:spcBef>
                <a:spcPts val="0"/>
              </a:spcBef>
              <a:spcAft>
                <a:spcPts val="0"/>
              </a:spcAft>
              <a:buFont typeface="Arial" panose="020B0604020202020204" pitchFamily="34" charset="0"/>
              <a:buChar char="•"/>
              <a:defRPr/>
            </a:pPr>
            <a:r>
              <a:rPr lang="en-US" sz="1000">
                <a:latin typeface="Arial" panose="020B0604020202020204" pitchFamily="34" charset="0"/>
                <a:ea typeface="Source Sans Pro"/>
                <a:cs typeface="Arial" panose="020B0604020202020204" pitchFamily="34" charset="0"/>
              </a:rPr>
              <a:t>Availability of ubiquitous alias tools</a:t>
            </a:r>
          </a:p>
          <a:p>
            <a:pPr marL="320040" indent="-137160" eaLnBrk="1" fontAlgn="auto" hangingPunct="1">
              <a:spcBef>
                <a:spcPts val="0"/>
              </a:spcBef>
              <a:spcAft>
                <a:spcPts val="0"/>
              </a:spcAft>
              <a:buFont typeface="Arial" panose="020B0604020202020204" pitchFamily="34" charset="0"/>
              <a:buChar char="•"/>
              <a:defRPr/>
            </a:pPr>
            <a:r>
              <a:rPr lang="en-US" sz="1000">
                <a:latin typeface="Arial" panose="020B0604020202020204" pitchFamily="34" charset="0"/>
                <a:ea typeface="Source Sans Pro"/>
                <a:cs typeface="Arial" panose="020B0604020202020204" pitchFamily="34" charset="0"/>
              </a:rPr>
              <a:t>Pace of integration into end-user interfaces</a:t>
            </a:r>
          </a:p>
          <a:p>
            <a:pPr marL="320040" indent="-137160" eaLnBrk="1" fontAlgn="auto" hangingPunct="1">
              <a:spcBef>
                <a:spcPts val="0"/>
              </a:spcBef>
              <a:spcAft>
                <a:spcPts val="0"/>
              </a:spcAft>
              <a:buFont typeface="Arial" panose="020B0604020202020204" pitchFamily="34" charset="0"/>
              <a:buChar char="•"/>
              <a:defRPr/>
            </a:pPr>
            <a:r>
              <a:rPr lang="en-US" sz="1000">
                <a:latin typeface="Arial" panose="020B0604020202020204" pitchFamily="34" charset="0"/>
                <a:ea typeface="Source Sans Pro"/>
                <a:cs typeface="Arial" panose="020B0604020202020204" pitchFamily="34" charset="0"/>
              </a:rPr>
              <a:t>Continued growth in receiving institutions</a:t>
            </a:r>
          </a:p>
          <a:p>
            <a:pPr marL="320040" indent="-137160" eaLnBrk="1" fontAlgn="auto" hangingPunct="1">
              <a:spcBef>
                <a:spcPts val="0"/>
              </a:spcBef>
              <a:spcAft>
                <a:spcPts val="0"/>
              </a:spcAft>
              <a:buFont typeface="Arial" panose="020B0604020202020204" pitchFamily="34" charset="0"/>
              <a:buChar char="•"/>
              <a:defRPr/>
            </a:pPr>
            <a:r>
              <a:rPr lang="en-US" sz="1000">
                <a:latin typeface="Arial" panose="020B0604020202020204" pitchFamily="34" charset="0"/>
                <a:ea typeface="Source Sans Pro"/>
                <a:cs typeface="Arial" panose="020B0604020202020204" pitchFamily="34" charset="0"/>
              </a:rPr>
              <a:t>New use cases generating additional volume/benefits</a:t>
            </a:r>
            <a:endParaRPr lang="en-US" sz="1000">
              <a:latin typeface="Arial" panose="020B0604020202020204" pitchFamily="34" charset="0"/>
              <a:ea typeface="Source Sans Pro" charset="0"/>
              <a:cs typeface="Arial" panose="020B0604020202020204" pitchFamily="34" charset="0"/>
            </a:endParaRPr>
          </a:p>
        </p:txBody>
      </p:sp>
      <p:sp>
        <p:nvSpPr>
          <p:cNvPr id="16" name="TextBox 15">
            <a:extLst>
              <a:ext uri="{FF2B5EF4-FFF2-40B4-BE49-F238E27FC236}">
                <a16:creationId xmlns:a16="http://schemas.microsoft.com/office/drawing/2014/main" id="{0F416F6C-FA66-824E-9E36-0BCAF8DB769E}"/>
              </a:ext>
            </a:extLst>
          </p:cNvPr>
          <p:cNvSpPr txBox="1"/>
          <p:nvPr/>
        </p:nvSpPr>
        <p:spPr>
          <a:xfrm>
            <a:off x="638589" y="2667066"/>
            <a:ext cx="5080709" cy="307777"/>
          </a:xfrm>
          <a:prstGeom prst="rect">
            <a:avLst/>
          </a:prstGeom>
          <a:noFill/>
        </p:spPr>
        <p:txBody>
          <a:bodyPr wrap="square" rtlCol="0">
            <a:spAutoFit/>
          </a:bodyPr>
          <a:lstStyle/>
          <a:p>
            <a:pPr algn="ctr"/>
            <a:r>
              <a:rPr lang="en-US" sz="1400" b="1">
                <a:solidFill>
                  <a:srgbClr val="003896"/>
                </a:solidFill>
                <a:latin typeface="Arial" panose="020B0604020202020204" pitchFamily="34" charset="0"/>
                <a:cs typeface="Arial" panose="020B0604020202020204" pitchFamily="34" charset="0"/>
              </a:rPr>
              <a:t>FIs </a:t>
            </a:r>
            <a:r>
              <a:rPr lang="en-US" sz="1400" b="1" i="1">
                <a:solidFill>
                  <a:srgbClr val="003896"/>
                </a:solidFill>
                <a:latin typeface="Arial" panose="020B0604020202020204" pitchFamily="34" charset="0"/>
                <a:cs typeface="Arial" panose="020B0604020202020204" pitchFamily="34" charset="0"/>
              </a:rPr>
              <a:t>Receiving</a:t>
            </a:r>
            <a:r>
              <a:rPr lang="en-US" sz="1400" b="1">
                <a:solidFill>
                  <a:srgbClr val="003896"/>
                </a:solidFill>
                <a:latin typeface="Arial" panose="020B0604020202020204" pitchFamily="34" charset="0"/>
                <a:cs typeface="Arial" panose="020B0604020202020204" pitchFamily="34" charset="0"/>
              </a:rPr>
              <a:t> Instant Payments</a:t>
            </a:r>
          </a:p>
        </p:txBody>
      </p:sp>
      <p:graphicFrame>
        <p:nvGraphicFramePr>
          <p:cNvPr id="17" name="Chart 16">
            <a:extLst>
              <a:ext uri="{FF2B5EF4-FFF2-40B4-BE49-F238E27FC236}">
                <a16:creationId xmlns:a16="http://schemas.microsoft.com/office/drawing/2014/main" id="{26CD6762-7FAB-3C47-97B4-9C6EF389C06D}"/>
              </a:ext>
            </a:extLst>
          </p:cNvPr>
          <p:cNvGraphicFramePr/>
          <p:nvPr>
            <p:extLst>
              <p:ext uri="{D42A27DB-BD31-4B8C-83A1-F6EECF244321}">
                <p14:modId xmlns:p14="http://schemas.microsoft.com/office/powerpoint/2010/main" val="3205793020"/>
              </p:ext>
            </p:extLst>
          </p:nvPr>
        </p:nvGraphicFramePr>
        <p:xfrm>
          <a:off x="638590" y="2959615"/>
          <a:ext cx="5212080" cy="2980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B1D800B5-CB09-694F-B375-44211F64CADC}"/>
              </a:ext>
            </a:extLst>
          </p:cNvPr>
          <p:cNvGraphicFramePr/>
          <p:nvPr>
            <p:extLst>
              <p:ext uri="{D42A27DB-BD31-4B8C-83A1-F6EECF244321}">
                <p14:modId xmlns:p14="http://schemas.microsoft.com/office/powerpoint/2010/main" val="2215835818"/>
              </p:ext>
            </p:extLst>
          </p:nvPr>
        </p:nvGraphicFramePr>
        <p:xfrm>
          <a:off x="6548414" y="2946111"/>
          <a:ext cx="5212080" cy="298048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1B80C2C4-033D-7542-9A15-D80E112910E1}"/>
              </a:ext>
            </a:extLst>
          </p:cNvPr>
          <p:cNvSpPr txBox="1"/>
          <p:nvPr/>
        </p:nvSpPr>
        <p:spPr>
          <a:xfrm>
            <a:off x="6548413" y="2667066"/>
            <a:ext cx="5398257" cy="307777"/>
          </a:xfrm>
          <a:prstGeom prst="rect">
            <a:avLst/>
          </a:prstGeom>
          <a:noFill/>
        </p:spPr>
        <p:txBody>
          <a:bodyPr wrap="square" rtlCol="0">
            <a:spAutoFit/>
          </a:bodyPr>
          <a:lstStyle/>
          <a:p>
            <a:pPr algn="ctr"/>
            <a:r>
              <a:rPr lang="en-US" sz="1400" b="1">
                <a:solidFill>
                  <a:srgbClr val="003896"/>
                </a:solidFill>
                <a:latin typeface="Arial" panose="020B0604020202020204" pitchFamily="34" charset="0"/>
                <a:cs typeface="Arial" panose="020B0604020202020204" pitchFamily="34" charset="0"/>
              </a:rPr>
              <a:t>FIs </a:t>
            </a:r>
            <a:r>
              <a:rPr lang="en-US" sz="1400" b="1" i="1">
                <a:solidFill>
                  <a:srgbClr val="003896"/>
                </a:solidFill>
                <a:latin typeface="Arial" panose="020B0604020202020204" pitchFamily="34" charset="0"/>
                <a:cs typeface="Arial" panose="020B0604020202020204" pitchFamily="34" charset="0"/>
              </a:rPr>
              <a:t>Sending</a:t>
            </a:r>
            <a:r>
              <a:rPr lang="en-US" sz="1400" b="1">
                <a:solidFill>
                  <a:srgbClr val="003896"/>
                </a:solidFill>
                <a:latin typeface="Arial" panose="020B0604020202020204" pitchFamily="34" charset="0"/>
                <a:cs typeface="Arial" panose="020B0604020202020204" pitchFamily="34" charset="0"/>
              </a:rPr>
              <a:t> Instant Payments</a:t>
            </a:r>
          </a:p>
        </p:txBody>
      </p:sp>
    </p:spTree>
    <p:extLst>
      <p:ext uri="{BB962C8B-B14F-4D97-AF65-F5344CB8AC3E}">
        <p14:creationId xmlns:p14="http://schemas.microsoft.com/office/powerpoint/2010/main" val="2024025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3053247-DCE8-0742-A774-A275CD01E0A1}"/>
              </a:ext>
            </a:extLst>
          </p:cNvPr>
          <p:cNvSpPr/>
          <p:nvPr/>
        </p:nvSpPr>
        <p:spPr>
          <a:xfrm>
            <a:off x="0" y="1219933"/>
            <a:ext cx="12192000" cy="1416175"/>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6626" name="Text Placeholder 4">
            <a:extLst>
              <a:ext uri="{FF2B5EF4-FFF2-40B4-BE49-F238E27FC236}">
                <a16:creationId xmlns:a16="http://schemas.microsoft.com/office/drawing/2014/main" id="{738742F3-892F-7D90-22BC-BF6674D21EAA}"/>
              </a:ext>
            </a:extLst>
          </p:cNvPr>
          <p:cNvSpPr>
            <a:spLocks noGrp="1"/>
          </p:cNvSpPr>
          <p:nvPr>
            <p:ph type="body" sz="quarter" idx="4294967295"/>
          </p:nvPr>
        </p:nvSpPr>
        <p:spPr bwMode="auto">
          <a:xfrm>
            <a:off x="544513" y="296961"/>
            <a:ext cx="10844213"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b="1">
                <a:solidFill>
                  <a:schemeClr val="bg1"/>
                </a:solidFill>
                <a:ea typeface="Source Sans Pro"/>
              </a:rPr>
              <a:t>Use case prioritization: Summary</a:t>
            </a:r>
            <a:endParaRPr lang="en-US" b="1">
              <a:solidFill>
                <a:schemeClr val="bg1"/>
              </a:solidFill>
            </a:endParaRPr>
          </a:p>
        </p:txBody>
      </p:sp>
      <p:sp>
        <p:nvSpPr>
          <p:cNvPr id="9" name="Rectangle 8">
            <a:extLst>
              <a:ext uri="{FF2B5EF4-FFF2-40B4-BE49-F238E27FC236}">
                <a16:creationId xmlns:a16="http://schemas.microsoft.com/office/drawing/2014/main" id="{D6B7867E-739B-5DF8-5F58-E8012F9CBAAA}"/>
              </a:ext>
            </a:extLst>
          </p:cNvPr>
          <p:cNvSpPr/>
          <p:nvPr/>
        </p:nvSpPr>
        <p:spPr>
          <a:xfrm>
            <a:off x="669674" y="3021477"/>
            <a:ext cx="3505200" cy="1992259"/>
          </a:xfrm>
          <a:prstGeom prst="rect">
            <a:avLst/>
          </a:prstGeom>
          <a:solidFill>
            <a:schemeClr val="bg1">
              <a:lumMod val="95000"/>
            </a:schemeClr>
          </a:solidFill>
          <a:ln w="12700">
            <a:solidFill>
              <a:srgbClr val="00389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26633" name="TextBox 5">
            <a:extLst>
              <a:ext uri="{FF2B5EF4-FFF2-40B4-BE49-F238E27FC236}">
                <a16:creationId xmlns:a16="http://schemas.microsoft.com/office/drawing/2014/main" id="{005EC904-F675-7310-5CA5-7F08499485FA}"/>
              </a:ext>
            </a:extLst>
          </p:cNvPr>
          <p:cNvSpPr txBox="1">
            <a:spLocks noChangeArrowheads="1"/>
          </p:cNvSpPr>
          <p:nvPr/>
        </p:nvSpPr>
        <p:spPr bwMode="auto">
          <a:xfrm>
            <a:off x="1611280" y="3387406"/>
            <a:ext cx="2549743" cy="60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dirty="0">
                <a:solidFill>
                  <a:schemeClr val="tx2"/>
                </a:solidFill>
                <a:latin typeface="Arial Regular"/>
                <a:ea typeface="Source Sans Pro"/>
                <a:cs typeface="Source Sans Pro" panose="020B0503030403020204" pitchFamily="34" charset="0"/>
              </a:rPr>
              <a:t>1. </a:t>
            </a:r>
            <a:r>
              <a:rPr lang="en-US" altLang="en-US" sz="1600" dirty="0">
                <a:solidFill>
                  <a:schemeClr val="tx2"/>
                </a:solidFill>
                <a:latin typeface="Arial Regular"/>
                <a:ea typeface="Source Sans Pro"/>
                <a:cs typeface="Source Sans Pro" panose="020B0503030403020204" pitchFamily="34" charset="0"/>
              </a:rPr>
              <a:t>Use cases </a:t>
            </a:r>
          </a:p>
          <a:p>
            <a:pPr eaLnBrk="1" hangingPunct="1"/>
            <a:r>
              <a:rPr lang="en-US" altLang="en-US" sz="1600" b="1" dirty="0">
                <a:solidFill>
                  <a:schemeClr val="tx2"/>
                </a:solidFill>
                <a:latin typeface="Arial Regular"/>
                <a:ea typeface="Source Sans Pro"/>
                <a:cs typeface="Source Sans Pro" panose="020B0503030403020204" pitchFamily="34" charset="0"/>
              </a:rPr>
              <a:t>SOONEST </a:t>
            </a:r>
            <a:r>
              <a:rPr lang="en-US" altLang="en-US" sz="1600" dirty="0">
                <a:solidFill>
                  <a:schemeClr val="tx2"/>
                </a:solidFill>
                <a:latin typeface="Arial Regular"/>
                <a:ea typeface="Source Sans Pro"/>
                <a:cs typeface="Source Sans Pro" panose="020B0503030403020204" pitchFamily="34" charset="0"/>
              </a:rPr>
              <a:t>to realize</a:t>
            </a:r>
          </a:p>
        </p:txBody>
      </p:sp>
      <p:sp>
        <p:nvSpPr>
          <p:cNvPr id="19" name="TextBox 18">
            <a:extLst>
              <a:ext uri="{FF2B5EF4-FFF2-40B4-BE49-F238E27FC236}">
                <a16:creationId xmlns:a16="http://schemas.microsoft.com/office/drawing/2014/main" id="{1E4083A4-A73B-F07A-8378-4A0D4DD4699D}"/>
              </a:ext>
            </a:extLst>
          </p:cNvPr>
          <p:cNvSpPr txBox="1"/>
          <p:nvPr/>
        </p:nvSpPr>
        <p:spPr>
          <a:xfrm>
            <a:off x="879760" y="4090764"/>
            <a:ext cx="2756576" cy="615233"/>
          </a:xfrm>
          <a:prstGeom prst="rect">
            <a:avLst/>
          </a:prstGeom>
          <a:noFill/>
        </p:spPr>
        <p:txBody>
          <a:bodyPr wrap="square" lIns="91440" tIns="45720" rIns="91440" bIns="45720" anchor="t">
            <a:spAutoFit/>
          </a:bodyPr>
          <a:lstStyle/>
          <a:p>
            <a:pPr marL="228600" indent="-228600" eaLnBrk="1" fontAlgn="auto" hangingPunct="1">
              <a:lnSpc>
                <a:spcPts val="1400"/>
              </a:lnSpc>
              <a:spcBef>
                <a:spcPts val="0"/>
              </a:spcBef>
              <a:spcAft>
                <a:spcPts val="0"/>
              </a:spcAft>
              <a:buFont typeface="+mj-lt"/>
              <a:buAutoNum type="arabicPeriod"/>
              <a:defRPr/>
            </a:pPr>
            <a:r>
              <a:rPr lang="en-US" sz="1000">
                <a:latin typeface="Arial Regular"/>
                <a:ea typeface="Source Sans Pro" charset="0"/>
              </a:rPr>
              <a:t>B2P – Earned wage access</a:t>
            </a:r>
          </a:p>
          <a:p>
            <a:pPr marL="228600" indent="-228600" eaLnBrk="1" fontAlgn="auto" hangingPunct="1">
              <a:lnSpc>
                <a:spcPts val="1400"/>
              </a:lnSpc>
              <a:spcBef>
                <a:spcPts val="0"/>
              </a:spcBef>
              <a:spcAft>
                <a:spcPts val="0"/>
              </a:spcAft>
              <a:buFont typeface="+mj-lt"/>
              <a:buAutoNum type="arabicPeriod"/>
              <a:defRPr/>
            </a:pPr>
            <a:r>
              <a:rPr lang="en-US" sz="1000">
                <a:latin typeface="Arial Regular"/>
                <a:ea typeface="Source Sans Pro" charset="0"/>
              </a:rPr>
              <a:t>B2P – Digital wallet funding/defunding</a:t>
            </a:r>
          </a:p>
          <a:p>
            <a:pPr marL="228600" indent="-228600" eaLnBrk="1" fontAlgn="auto" hangingPunct="1">
              <a:lnSpc>
                <a:spcPts val="1400"/>
              </a:lnSpc>
              <a:spcBef>
                <a:spcPts val="0"/>
              </a:spcBef>
              <a:spcAft>
                <a:spcPts val="0"/>
              </a:spcAft>
              <a:buFont typeface="+mj-lt"/>
              <a:buAutoNum type="arabicPeriod"/>
              <a:defRPr/>
            </a:pPr>
            <a:r>
              <a:rPr lang="en-US" sz="1000">
                <a:latin typeface="Arial Regular"/>
                <a:ea typeface="Source Sans Pro" charset="0"/>
                <a:cs typeface="Source Sans Pro" charset="0"/>
              </a:rPr>
              <a:t>P2P – Friends and family</a:t>
            </a:r>
            <a:r>
              <a:rPr lang="en-US" sz="1000">
                <a:latin typeface="Arial Regular"/>
                <a:ea typeface="Source Sans Pro"/>
                <a:cs typeface="Source Sans Pro" charset="0"/>
              </a:rPr>
              <a:t> </a:t>
            </a:r>
          </a:p>
        </p:txBody>
      </p:sp>
      <p:sp>
        <p:nvSpPr>
          <p:cNvPr id="11" name="Rectangle 10">
            <a:extLst>
              <a:ext uri="{FF2B5EF4-FFF2-40B4-BE49-F238E27FC236}">
                <a16:creationId xmlns:a16="http://schemas.microsoft.com/office/drawing/2014/main" id="{D4018222-099D-B187-A7EF-5630BA5F7BFA}"/>
              </a:ext>
            </a:extLst>
          </p:cNvPr>
          <p:cNvSpPr/>
          <p:nvPr/>
        </p:nvSpPr>
        <p:spPr>
          <a:xfrm>
            <a:off x="4495463" y="3021477"/>
            <a:ext cx="3505200" cy="1992259"/>
          </a:xfrm>
          <a:prstGeom prst="rect">
            <a:avLst/>
          </a:prstGeom>
          <a:solidFill>
            <a:schemeClr val="bg1">
              <a:lumMod val="95000"/>
            </a:schemeClr>
          </a:solidFill>
          <a:ln w="12700">
            <a:solidFill>
              <a:srgbClr val="00389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26631" name="TextBox 1">
            <a:extLst>
              <a:ext uri="{FF2B5EF4-FFF2-40B4-BE49-F238E27FC236}">
                <a16:creationId xmlns:a16="http://schemas.microsoft.com/office/drawing/2014/main" id="{C19B8AE9-6CED-9307-5BBF-01D07ACB15BF}"/>
              </a:ext>
            </a:extLst>
          </p:cNvPr>
          <p:cNvSpPr txBox="1">
            <a:spLocks noChangeArrowheads="1"/>
          </p:cNvSpPr>
          <p:nvPr/>
        </p:nvSpPr>
        <p:spPr bwMode="auto">
          <a:xfrm>
            <a:off x="5533026" y="3387406"/>
            <a:ext cx="2269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12700" indent="-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r>
              <a:rPr lang="en-US" altLang="en-US" sz="1600" b="1">
                <a:solidFill>
                  <a:schemeClr val="tx2"/>
                </a:solidFill>
                <a:latin typeface="Arial Regular"/>
                <a:ea typeface="Source Sans Pro"/>
                <a:cs typeface="Source Sans Pro" panose="020B0503030403020204" pitchFamily="34" charset="0"/>
              </a:rPr>
              <a:t>2. </a:t>
            </a:r>
            <a:r>
              <a:rPr lang="en-US" altLang="en-US" sz="1600">
                <a:solidFill>
                  <a:schemeClr val="tx2"/>
                </a:solidFill>
                <a:latin typeface="Arial Regular"/>
                <a:ea typeface="Source Sans Pro"/>
                <a:cs typeface="Source Sans Pro" panose="020B0503030403020204" pitchFamily="34" charset="0"/>
              </a:rPr>
              <a:t>Use cases with </a:t>
            </a:r>
            <a:r>
              <a:rPr lang="en-US" altLang="en-US" sz="1600" b="1">
                <a:solidFill>
                  <a:schemeClr val="tx2"/>
                </a:solidFill>
                <a:latin typeface="Arial Regular"/>
                <a:ea typeface="Source Sans Pro"/>
                <a:cs typeface="Source Sans Pro" panose="020B0503030403020204" pitchFamily="34" charset="0"/>
              </a:rPr>
              <a:t>GREATEST REACH</a:t>
            </a:r>
            <a:endParaRPr lang="en-US" altLang="en-US" sz="2400" b="1">
              <a:solidFill>
                <a:schemeClr val="tx2"/>
              </a:solidFill>
              <a:latin typeface="Arial Regular"/>
              <a:cs typeface="Source Sans Pro" panose="020B0503030403020204" pitchFamily="34" charset="0"/>
            </a:endParaRPr>
          </a:p>
        </p:txBody>
      </p:sp>
      <p:sp>
        <p:nvSpPr>
          <p:cNvPr id="18" name="TextBox 17">
            <a:extLst>
              <a:ext uri="{FF2B5EF4-FFF2-40B4-BE49-F238E27FC236}">
                <a16:creationId xmlns:a16="http://schemas.microsoft.com/office/drawing/2014/main" id="{C09E83C5-6F0E-084D-0394-B263F50115BF}"/>
              </a:ext>
            </a:extLst>
          </p:cNvPr>
          <p:cNvSpPr txBox="1"/>
          <p:nvPr/>
        </p:nvSpPr>
        <p:spPr>
          <a:xfrm>
            <a:off x="4723494" y="4079476"/>
            <a:ext cx="2485380" cy="615233"/>
          </a:xfrm>
          <a:prstGeom prst="rect">
            <a:avLst/>
          </a:prstGeom>
          <a:noFill/>
        </p:spPr>
        <p:txBody>
          <a:bodyPr wrap="square" lIns="91440" tIns="45720" rIns="91440" bIns="45720" anchor="t">
            <a:spAutoFit/>
          </a:bodyPr>
          <a:lstStyle>
            <a:defPPr>
              <a:defRPr lang="en-US"/>
            </a:defPPr>
            <a:lvl1pPr marL="342900" indent="-342900" eaLnBrk="1" fontAlgn="auto" hangingPunct="1">
              <a:spcBef>
                <a:spcPts val="0"/>
              </a:spcBef>
              <a:spcAft>
                <a:spcPts val="0"/>
              </a:spcAft>
              <a:buFont typeface="+mj-lt"/>
              <a:buAutoNum type="arabicPeriod"/>
              <a:defRPr sz="1400">
                <a:latin typeface="Source Sans Pro" charset="0"/>
                <a:ea typeface="Source Sans Pro" charset="0"/>
              </a:defRPr>
            </a:lvl1pPr>
          </a:lstStyle>
          <a:p>
            <a:pPr marL="228600" indent="-228600">
              <a:lnSpc>
                <a:spcPts val="1400"/>
              </a:lnSpc>
            </a:pPr>
            <a:r>
              <a:rPr lang="en-US" sz="1000">
                <a:latin typeface="Arial Regular"/>
              </a:rPr>
              <a:t>B2P – Earned wage access</a:t>
            </a:r>
          </a:p>
          <a:p>
            <a:pPr marL="228600" indent="-228600">
              <a:lnSpc>
                <a:spcPts val="1400"/>
              </a:lnSpc>
            </a:pPr>
            <a:r>
              <a:rPr lang="en-US" sz="1000">
                <a:latin typeface="Arial Regular"/>
              </a:rPr>
              <a:t>B2B – Payroll funding</a:t>
            </a:r>
          </a:p>
          <a:p>
            <a:pPr marL="228600" indent="-228600">
              <a:lnSpc>
                <a:spcPts val="1400"/>
              </a:lnSpc>
            </a:pPr>
            <a:r>
              <a:rPr lang="en-US" sz="1000">
                <a:latin typeface="Arial Regular"/>
              </a:rPr>
              <a:t>B2B – Invoice supplier payments</a:t>
            </a:r>
          </a:p>
        </p:txBody>
      </p:sp>
      <p:sp>
        <p:nvSpPr>
          <p:cNvPr id="10" name="Rectangle 9">
            <a:extLst>
              <a:ext uri="{FF2B5EF4-FFF2-40B4-BE49-F238E27FC236}">
                <a16:creationId xmlns:a16="http://schemas.microsoft.com/office/drawing/2014/main" id="{64E5F71D-E2A4-24E8-9CCB-9BFDBD1631A6}"/>
              </a:ext>
            </a:extLst>
          </p:cNvPr>
          <p:cNvSpPr/>
          <p:nvPr/>
        </p:nvSpPr>
        <p:spPr>
          <a:xfrm>
            <a:off x="8313296" y="3034273"/>
            <a:ext cx="3505200" cy="1992259"/>
          </a:xfrm>
          <a:prstGeom prst="rect">
            <a:avLst/>
          </a:prstGeom>
          <a:solidFill>
            <a:schemeClr val="bg1">
              <a:lumMod val="95000"/>
            </a:schemeClr>
          </a:solidFill>
          <a:ln w="12700">
            <a:solidFill>
              <a:srgbClr val="00389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Regular"/>
            </a:endParaRPr>
          </a:p>
        </p:txBody>
      </p:sp>
      <p:sp>
        <p:nvSpPr>
          <p:cNvPr id="26632" name="TextBox 2">
            <a:extLst>
              <a:ext uri="{FF2B5EF4-FFF2-40B4-BE49-F238E27FC236}">
                <a16:creationId xmlns:a16="http://schemas.microsoft.com/office/drawing/2014/main" id="{8F0D800E-EF62-80AC-0911-E163249D13A2}"/>
              </a:ext>
            </a:extLst>
          </p:cNvPr>
          <p:cNvSpPr txBox="1">
            <a:spLocks noChangeArrowheads="1"/>
          </p:cNvSpPr>
          <p:nvPr/>
        </p:nvSpPr>
        <p:spPr bwMode="auto">
          <a:xfrm>
            <a:off x="9000248" y="3371616"/>
            <a:ext cx="23470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chemeClr val="tx2"/>
                </a:solidFill>
                <a:latin typeface="Arial Regular"/>
                <a:ea typeface="Source Sans Pro"/>
                <a:cs typeface="Source Sans Pro" panose="020B0503030403020204" pitchFamily="34" charset="0"/>
              </a:rPr>
              <a:t>3. </a:t>
            </a:r>
            <a:r>
              <a:rPr lang="en-US" altLang="en-US" sz="1600">
                <a:solidFill>
                  <a:schemeClr val="tx2"/>
                </a:solidFill>
                <a:latin typeface="Arial Regular"/>
                <a:ea typeface="Source Sans Pro"/>
                <a:cs typeface="Source Sans Pro" panose="020B0503030403020204" pitchFamily="34" charset="0"/>
              </a:rPr>
              <a:t>Use cases delivering</a:t>
            </a:r>
            <a:r>
              <a:rPr lang="en-US" altLang="en-US" sz="1600" b="1">
                <a:solidFill>
                  <a:schemeClr val="tx2"/>
                </a:solidFill>
                <a:latin typeface="Arial Regular"/>
                <a:ea typeface="Source Sans Pro"/>
                <a:cs typeface="Source Sans Pro" panose="020B0503030403020204" pitchFamily="34" charset="0"/>
              </a:rPr>
              <a:t> GREATEST BENEFIT</a:t>
            </a:r>
          </a:p>
        </p:txBody>
      </p:sp>
      <p:sp>
        <p:nvSpPr>
          <p:cNvPr id="20" name="TextBox 19">
            <a:extLst>
              <a:ext uri="{FF2B5EF4-FFF2-40B4-BE49-F238E27FC236}">
                <a16:creationId xmlns:a16="http://schemas.microsoft.com/office/drawing/2014/main" id="{E947BE24-7616-FBCA-8F69-E6D136D2ECE9}"/>
              </a:ext>
            </a:extLst>
          </p:cNvPr>
          <p:cNvSpPr txBox="1"/>
          <p:nvPr/>
        </p:nvSpPr>
        <p:spPr>
          <a:xfrm>
            <a:off x="8549265" y="4092272"/>
            <a:ext cx="2839461" cy="615233"/>
          </a:xfrm>
          <a:prstGeom prst="rect">
            <a:avLst/>
          </a:prstGeom>
          <a:noFill/>
        </p:spPr>
        <p:txBody>
          <a:bodyPr wrap="square" lIns="91440" tIns="45720" rIns="91440" bIns="45720" anchor="t">
            <a:spAutoFit/>
          </a:bodyPr>
          <a:lstStyle>
            <a:defPPr>
              <a:defRPr lang="en-US"/>
            </a:defPPr>
            <a:lvl1pPr marL="342900" indent="-342900" eaLnBrk="1" fontAlgn="auto" hangingPunct="1">
              <a:spcBef>
                <a:spcPts val="0"/>
              </a:spcBef>
              <a:spcAft>
                <a:spcPts val="0"/>
              </a:spcAft>
              <a:buFont typeface="+mj-lt"/>
              <a:buAutoNum type="arabicPeriod"/>
              <a:defRPr sz="1400">
                <a:latin typeface="Source Sans Pro" charset="0"/>
                <a:ea typeface="Source Sans Pro" charset="0"/>
              </a:defRPr>
            </a:lvl1pPr>
          </a:lstStyle>
          <a:p>
            <a:pPr marL="228600" indent="-228600">
              <a:lnSpc>
                <a:spcPts val="1400"/>
              </a:lnSpc>
            </a:pPr>
            <a:r>
              <a:rPr lang="en-US" sz="1000" dirty="0">
                <a:latin typeface="Arial Regular"/>
              </a:rPr>
              <a:t>B2P – Payroll and earned wage access</a:t>
            </a:r>
          </a:p>
          <a:p>
            <a:pPr marL="228600" indent="-228600">
              <a:lnSpc>
                <a:spcPts val="1400"/>
              </a:lnSpc>
            </a:pPr>
            <a:r>
              <a:rPr lang="en-US" sz="1000" dirty="0">
                <a:latin typeface="Arial Regular"/>
              </a:rPr>
              <a:t>Govt. – Emergency payments</a:t>
            </a:r>
          </a:p>
          <a:p>
            <a:pPr marL="228600" indent="-228600">
              <a:lnSpc>
                <a:spcPts val="1400"/>
              </a:lnSpc>
            </a:pPr>
            <a:r>
              <a:rPr lang="en-US" sz="1000" dirty="0">
                <a:latin typeface="Arial Regular"/>
              </a:rPr>
              <a:t>B2B – Invoices and supplier payments</a:t>
            </a:r>
          </a:p>
        </p:txBody>
      </p:sp>
      <p:pic>
        <p:nvPicPr>
          <p:cNvPr id="7" name="Graphic 6" descr="Dollar outline">
            <a:extLst>
              <a:ext uri="{FF2B5EF4-FFF2-40B4-BE49-F238E27FC236}">
                <a16:creationId xmlns:a16="http://schemas.microsoft.com/office/drawing/2014/main" id="{43458388-233B-4071-36D8-0EA63DAD06E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370" r="22679"/>
          <a:stretch/>
        </p:blipFill>
        <p:spPr>
          <a:xfrm>
            <a:off x="8458322" y="3235769"/>
            <a:ext cx="495472" cy="854995"/>
          </a:xfrm>
          <a:prstGeom prst="rect">
            <a:avLst/>
          </a:prstGeom>
        </p:spPr>
      </p:pic>
      <p:pic>
        <p:nvPicPr>
          <p:cNvPr id="21" name="Graphic 7" descr="Puzzle pieces outline">
            <a:extLst>
              <a:ext uri="{FF2B5EF4-FFF2-40B4-BE49-F238E27FC236}">
                <a16:creationId xmlns:a16="http://schemas.microsoft.com/office/drawing/2014/main" id="{7144FDC3-74A8-2646-83C4-2B00EECAAE5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5643" y="3176364"/>
            <a:ext cx="91328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4" descr="Clock outline">
            <a:extLst>
              <a:ext uri="{FF2B5EF4-FFF2-40B4-BE49-F238E27FC236}">
                <a16:creationId xmlns:a16="http://schemas.microsoft.com/office/drawing/2014/main" id="{8F639136-3F02-09EC-D36E-24FD26D841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9760" y="3331034"/>
            <a:ext cx="731520" cy="731520"/>
          </a:xfrm>
          <a:prstGeom prst="rect">
            <a:avLst/>
          </a:prstGeom>
        </p:spPr>
      </p:pic>
      <p:sp>
        <p:nvSpPr>
          <p:cNvPr id="33" name="TextBox 32">
            <a:extLst>
              <a:ext uri="{FF2B5EF4-FFF2-40B4-BE49-F238E27FC236}">
                <a16:creationId xmlns:a16="http://schemas.microsoft.com/office/drawing/2014/main" id="{9E837F13-2D65-2749-983B-8E4569BED225}"/>
              </a:ext>
            </a:extLst>
          </p:cNvPr>
          <p:cNvSpPr txBox="1"/>
          <p:nvPr/>
        </p:nvSpPr>
        <p:spPr>
          <a:xfrm>
            <a:off x="934784" y="1399990"/>
            <a:ext cx="10125129" cy="984885"/>
          </a:xfrm>
          <a:prstGeom prst="rect">
            <a:avLst/>
          </a:prstGeom>
          <a:noFill/>
        </p:spPr>
        <p:txBody>
          <a:bodyPr wrap="square" lIns="91440" tIns="45720" rIns="91440" bIns="45720" anchor="t">
            <a:spAutoFit/>
          </a:bodyPr>
          <a:lstStyle/>
          <a:p>
            <a:pPr marL="228600" indent="-228600" eaLnBrk="1" fontAlgn="auto" hangingPunct="1">
              <a:spcBef>
                <a:spcPts val="300"/>
              </a:spcBef>
              <a:spcAft>
                <a:spcPts val="300"/>
              </a:spcAft>
              <a:buFont typeface="+mj-lt"/>
              <a:buAutoNum type="arabicPeriod"/>
              <a:defRPr/>
            </a:pPr>
            <a:r>
              <a:rPr lang="en-US" sz="1200">
                <a:latin typeface="Arial" panose="020B0604020202020204" pitchFamily="34" charset="0"/>
                <a:ea typeface="Source Sans Pro"/>
                <a:cs typeface="Arial" panose="020B0604020202020204" pitchFamily="34" charset="0"/>
              </a:rPr>
              <a:t>The use which are expected to activate soonest included earned wage access, wallet funding and P2P. </a:t>
            </a:r>
          </a:p>
          <a:p>
            <a:pPr marL="228600" indent="-228600" eaLnBrk="1" fontAlgn="auto" hangingPunct="1">
              <a:spcBef>
                <a:spcPts val="300"/>
              </a:spcBef>
              <a:spcAft>
                <a:spcPts val="300"/>
              </a:spcAft>
              <a:buFont typeface="+mj-lt"/>
              <a:buAutoNum type="arabicPeriod"/>
              <a:defRPr/>
            </a:pPr>
            <a:r>
              <a:rPr lang="en-US" sz="1200">
                <a:latin typeface="Arial" panose="020B0604020202020204" pitchFamily="34" charset="0"/>
                <a:ea typeface="Source Sans Pro"/>
                <a:cs typeface="Arial" panose="020B0604020202020204" pitchFamily="34" charset="0"/>
              </a:rPr>
              <a:t>The use cases that are expected to achieve the broadest reach include earned wage access, payroll funding, and invoice/supplier payments.</a:t>
            </a:r>
          </a:p>
          <a:p>
            <a:pPr marL="228600" indent="-228600" eaLnBrk="1" fontAlgn="auto" hangingPunct="1">
              <a:spcBef>
                <a:spcPts val="300"/>
              </a:spcBef>
              <a:spcAft>
                <a:spcPts val="300"/>
              </a:spcAft>
              <a:buFont typeface="+mj-lt"/>
              <a:buAutoNum type="arabicPeriod"/>
              <a:defRPr/>
            </a:pPr>
            <a:r>
              <a:rPr lang="en-US" sz="1200">
                <a:latin typeface="Arial" panose="020B0604020202020204" pitchFamily="34" charset="0"/>
                <a:ea typeface="Source Sans Pro"/>
                <a:cs typeface="Arial" panose="020B0604020202020204" pitchFamily="34" charset="0"/>
              </a:rPr>
              <a:t>The use cases that are expected to deliver the greatest benefit include payroll, earned wage access, B2B payments, and government emergency payments, helping grow network reach. </a:t>
            </a:r>
          </a:p>
        </p:txBody>
      </p:sp>
      <p:sp>
        <p:nvSpPr>
          <p:cNvPr id="34" name="TextBox 33">
            <a:extLst>
              <a:ext uri="{FF2B5EF4-FFF2-40B4-BE49-F238E27FC236}">
                <a16:creationId xmlns:a16="http://schemas.microsoft.com/office/drawing/2014/main" id="{BFB9BCD1-A3F1-2B47-8442-9D38176E49A4}"/>
              </a:ext>
            </a:extLst>
          </p:cNvPr>
          <p:cNvSpPr txBox="1"/>
          <p:nvPr/>
        </p:nvSpPr>
        <p:spPr>
          <a:xfrm>
            <a:off x="934784" y="5267044"/>
            <a:ext cx="10618602" cy="646331"/>
          </a:xfrm>
          <a:prstGeom prst="rect">
            <a:avLst/>
          </a:prstGeom>
          <a:noFill/>
        </p:spPr>
        <p:txBody>
          <a:bodyPr wrap="square" rtlCol="0">
            <a:spAutoFit/>
          </a:bodyPr>
          <a:lstStyle/>
          <a:p>
            <a:r>
              <a:rPr lang="en-US" sz="900" kern="0">
                <a:effectLst/>
                <a:latin typeface="Arial" panose="020B0604020202020204" pitchFamily="34" charset="0"/>
                <a:ea typeface="Times New Roman" panose="02020603050405020304" pitchFamily="18" charset="0"/>
                <a:cs typeface="Arial" panose="020B0604020202020204" pitchFamily="34" charset="0"/>
              </a:rPr>
              <a:t>Which use cases will have the most impact on instant payments adoption in terms of market reach/market participation (niche vs. broad) and in terms of the benefit gained from the instant payment use case (lower vs. higher benefit)?  Select one Reach option and one Benefit option for each use case.</a:t>
            </a:r>
          </a:p>
          <a:p>
            <a:endParaRPr lang="en-US" sz="900">
              <a:latin typeface="Arial" panose="020B0604020202020204" pitchFamily="34" charset="0"/>
              <a:cs typeface="Arial" panose="020B0604020202020204" pitchFamily="34" charset="0"/>
            </a:endParaRPr>
          </a:p>
          <a:p>
            <a:r>
              <a:rPr lang="en-US" sz="900">
                <a:latin typeface="Arial" panose="020B0604020202020204" pitchFamily="34" charset="0"/>
                <a:cs typeface="Arial" panose="020B0604020202020204" pitchFamily="34" charset="0"/>
              </a:rPr>
              <a:t>When do you think each use case will be widely available (available to one-third (33%) or more of viable participants) using instant payments?  Select one option for each use case.</a:t>
            </a:r>
          </a:p>
        </p:txBody>
      </p:sp>
    </p:spTree>
    <p:extLst>
      <p:ext uri="{BB962C8B-B14F-4D97-AF65-F5344CB8AC3E}">
        <p14:creationId xmlns:p14="http://schemas.microsoft.com/office/powerpoint/2010/main" val="182990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BA0646-E336-9846-9565-D8436601C159}"/>
              </a:ext>
            </a:extLst>
          </p:cNvPr>
          <p:cNvSpPr/>
          <p:nvPr/>
        </p:nvSpPr>
        <p:spPr>
          <a:xfrm>
            <a:off x="0" y="1222159"/>
            <a:ext cx="12192000" cy="751834"/>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6626" name="Text Placeholder 4">
            <a:extLst>
              <a:ext uri="{FF2B5EF4-FFF2-40B4-BE49-F238E27FC236}">
                <a16:creationId xmlns:a16="http://schemas.microsoft.com/office/drawing/2014/main" id="{738742F3-892F-7D90-22BC-BF6674D21EAA}"/>
              </a:ext>
            </a:extLst>
          </p:cNvPr>
          <p:cNvSpPr>
            <a:spLocks noGrp="1"/>
          </p:cNvSpPr>
          <p:nvPr>
            <p:ph type="body" sz="quarter" idx="4294967295"/>
          </p:nvPr>
        </p:nvSpPr>
        <p:spPr bwMode="auto">
          <a:xfrm>
            <a:off x="571500" y="291788"/>
            <a:ext cx="10844213"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b="1">
                <a:solidFill>
                  <a:schemeClr val="bg1"/>
                </a:solidFill>
                <a:ea typeface="Source Sans Pro"/>
              </a:rPr>
              <a:t>Use case prioritization: Detailed results</a:t>
            </a:r>
            <a:endParaRPr lang="en-US" b="1">
              <a:solidFill>
                <a:schemeClr val="bg1"/>
              </a:solidFill>
            </a:endParaRPr>
          </a:p>
        </p:txBody>
      </p:sp>
      <p:sp>
        <p:nvSpPr>
          <p:cNvPr id="14" name="Rectangle 13">
            <a:extLst>
              <a:ext uri="{FF2B5EF4-FFF2-40B4-BE49-F238E27FC236}">
                <a16:creationId xmlns:a16="http://schemas.microsoft.com/office/drawing/2014/main" id="{7D00086F-A705-FF43-A957-FD8E29848FF9}"/>
              </a:ext>
            </a:extLst>
          </p:cNvPr>
          <p:cNvSpPr/>
          <p:nvPr/>
        </p:nvSpPr>
        <p:spPr>
          <a:xfrm>
            <a:off x="571500" y="1299920"/>
            <a:ext cx="10768693" cy="5963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eaLnBrk="1" fontAlgn="auto" hangingPunct="1">
              <a:spcBef>
                <a:spcPts val="300"/>
              </a:spcBef>
              <a:spcAft>
                <a:spcPts val="300"/>
              </a:spcAft>
              <a:defRPr/>
            </a:pPr>
            <a:r>
              <a:rPr lang="en-US" sz="1000">
                <a:solidFill>
                  <a:schemeClr val="tx1"/>
                </a:solidFill>
                <a:latin typeface="Arial" panose="020B0604020202020204" pitchFamily="34" charset="0"/>
                <a:ea typeface="Source Sans Pro" charset="0"/>
                <a:cs typeface="Arial" panose="020B0604020202020204" pitchFamily="34" charset="0"/>
              </a:rPr>
              <a:t>Respondents shared detailed views into the timing, reach and relative benefits of different use cases. The green shading notes use cases which enablers selected as a “top-3” priority. Looking across the combined assessments identify earned wage access, digital wallet funding, friends and family transactions, invoice payments, online banking bill pay, government payments and P2B, including both point of sale and e-commerce as key priorities reflecting use cases with near-term, mid-term and longer term, higher benefit. </a:t>
            </a:r>
            <a:endParaRPr lang="en-US" sz="100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7530D82-0890-7A4C-A6E6-AED6E97E5C34}"/>
              </a:ext>
            </a:extLst>
          </p:cNvPr>
          <p:cNvSpPr txBox="1"/>
          <p:nvPr/>
        </p:nvSpPr>
        <p:spPr>
          <a:xfrm>
            <a:off x="571500" y="5641567"/>
            <a:ext cx="10239564" cy="584775"/>
          </a:xfrm>
          <a:prstGeom prst="rect">
            <a:avLst/>
          </a:prstGeom>
          <a:noFill/>
        </p:spPr>
        <p:txBody>
          <a:bodyPr wrap="square" rtlCol="0">
            <a:spAutoFit/>
          </a:bodyPr>
          <a:lstStyle/>
          <a:p>
            <a:pPr>
              <a:spcBef>
                <a:spcPts val="600"/>
              </a:spcBef>
            </a:pPr>
            <a:r>
              <a:rPr lang="en-US" sz="900" kern="0">
                <a:effectLst/>
                <a:latin typeface="Arial" panose="020B0604020202020204" pitchFamily="34" charset="0"/>
                <a:ea typeface="Times New Roman" panose="02020603050405020304" pitchFamily="18" charset="0"/>
                <a:cs typeface="Arial" panose="020B0604020202020204" pitchFamily="34" charset="0"/>
              </a:rPr>
              <a:t>Which use cases will have the most impact on instant payments adoption in terms of market reach/market participation (niche vs. broad) and in terms of the benefit gained from the instant payment use case (lower vs. higher benefit)?  Select one Reach option and one Benefit option for each use case.</a:t>
            </a:r>
            <a:endParaRPr lang="en-US" sz="900">
              <a:latin typeface="Arial" panose="020B0604020202020204" pitchFamily="34" charset="0"/>
              <a:cs typeface="Arial" panose="020B0604020202020204" pitchFamily="34" charset="0"/>
            </a:endParaRPr>
          </a:p>
          <a:p>
            <a:pPr>
              <a:spcBef>
                <a:spcPts val="600"/>
              </a:spcBef>
            </a:pPr>
            <a:r>
              <a:rPr lang="en-US" sz="900">
                <a:latin typeface="Arial" panose="020B0604020202020204" pitchFamily="34" charset="0"/>
                <a:cs typeface="Arial" panose="020B0604020202020204" pitchFamily="34" charset="0"/>
              </a:rPr>
              <a:t>When do you think each use case will be widely available (available to one-third (33%) or more of viable participants) using instant payments?  Select one option for each use case.</a:t>
            </a:r>
          </a:p>
        </p:txBody>
      </p:sp>
      <p:graphicFrame>
        <p:nvGraphicFramePr>
          <p:cNvPr id="2" name="Table 1">
            <a:extLst>
              <a:ext uri="{FF2B5EF4-FFF2-40B4-BE49-F238E27FC236}">
                <a16:creationId xmlns:a16="http://schemas.microsoft.com/office/drawing/2014/main" id="{F27F55E6-7F01-F5C8-E65B-8873FCFC8364}"/>
              </a:ext>
            </a:extLst>
          </p:cNvPr>
          <p:cNvGraphicFramePr>
            <a:graphicFrameLocks noGrp="1"/>
          </p:cNvGraphicFramePr>
          <p:nvPr>
            <p:extLst>
              <p:ext uri="{D42A27DB-BD31-4B8C-83A1-F6EECF244321}">
                <p14:modId xmlns:p14="http://schemas.microsoft.com/office/powerpoint/2010/main" val="408342478"/>
              </p:ext>
            </p:extLst>
          </p:nvPr>
        </p:nvGraphicFramePr>
        <p:xfrm>
          <a:off x="670590" y="2031315"/>
          <a:ext cx="3002166" cy="3563686"/>
        </p:xfrm>
        <a:graphic>
          <a:graphicData uri="http://schemas.openxmlformats.org/drawingml/2006/table">
            <a:tbl>
              <a:tblPr/>
              <a:tblGrid>
                <a:gridCol w="1743343">
                  <a:extLst>
                    <a:ext uri="{9D8B030D-6E8A-4147-A177-3AD203B41FA5}">
                      <a16:colId xmlns:a16="http://schemas.microsoft.com/office/drawing/2014/main" val="2664341687"/>
                    </a:ext>
                  </a:extLst>
                </a:gridCol>
                <a:gridCol w="424244">
                  <a:extLst>
                    <a:ext uri="{9D8B030D-6E8A-4147-A177-3AD203B41FA5}">
                      <a16:colId xmlns:a16="http://schemas.microsoft.com/office/drawing/2014/main" val="2963049984"/>
                    </a:ext>
                  </a:extLst>
                </a:gridCol>
                <a:gridCol w="834579">
                  <a:extLst>
                    <a:ext uri="{9D8B030D-6E8A-4147-A177-3AD203B41FA5}">
                      <a16:colId xmlns:a16="http://schemas.microsoft.com/office/drawing/2014/main" val="3195197065"/>
                    </a:ext>
                  </a:extLst>
                </a:gridCol>
              </a:tblGrid>
              <a:tr h="152888">
                <a:tc gridSpan="3">
                  <a:txBody>
                    <a:bodyPr/>
                    <a:lstStyle/>
                    <a:p>
                      <a:pPr algn="l" fontAlgn="b"/>
                      <a:r>
                        <a:rPr lang="en-US" sz="900" b="1" i="0" u="none" strike="noStrike">
                          <a:solidFill>
                            <a:srgbClr val="FFFFFF"/>
                          </a:solidFill>
                          <a:effectLst/>
                          <a:highlight>
                            <a:srgbClr val="0070C0"/>
                          </a:highlight>
                          <a:latin typeface="Arial" panose="020B0604020202020204" pitchFamily="34" charset="0"/>
                        </a:rPr>
                        <a:t>Timing of use cases activation</a:t>
                      </a:r>
                    </a:p>
                  </a:txBody>
                  <a:tcPr marL="73019" marR="73019" marT="36509" marB="3650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7662655"/>
                  </a:ext>
                </a:extLst>
              </a:tr>
              <a:tr h="361372">
                <a:tc>
                  <a:txBody>
                    <a:bodyPr/>
                    <a:lstStyle/>
                    <a:p>
                      <a:pPr algn="ctr" fontAlgn="b"/>
                      <a:r>
                        <a:rPr lang="en-US" sz="700" b="1" i="0" u="none" strike="noStrike">
                          <a:solidFill>
                            <a:srgbClr val="FFFFFF"/>
                          </a:solidFill>
                          <a:effectLst/>
                          <a:highlight>
                            <a:srgbClr val="0070C0"/>
                          </a:highlight>
                          <a:latin typeface="Arial" panose="020B0604020202020204" pitchFamily="34" charset="0"/>
                        </a:rPr>
                        <a:t>Use Case</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r>
                        <a:rPr lang="en-US" sz="700" b="1" i="0" u="none" strike="noStrike">
                          <a:solidFill>
                            <a:srgbClr val="FFFFFF"/>
                          </a:solidFill>
                          <a:effectLst/>
                          <a:highlight>
                            <a:srgbClr val="0070C0"/>
                          </a:highlight>
                          <a:latin typeface="Arial" panose="020B0604020202020204" pitchFamily="34" charset="0"/>
                        </a:rPr>
                        <a:t>Avg Timing</a:t>
                      </a:r>
                      <a:br>
                        <a:rPr lang="en-US" sz="700" b="1" i="0" u="none" strike="noStrike">
                          <a:solidFill>
                            <a:srgbClr val="FFFFFF"/>
                          </a:solidFill>
                          <a:effectLst/>
                          <a:highlight>
                            <a:srgbClr val="0070C0"/>
                          </a:highlight>
                          <a:latin typeface="Arial" panose="020B0604020202020204" pitchFamily="34" charset="0"/>
                        </a:rPr>
                      </a:br>
                      <a:r>
                        <a:rPr lang="en-US" sz="700" b="1" i="0" u="none" strike="noStrike">
                          <a:solidFill>
                            <a:srgbClr val="FFFFFF"/>
                          </a:solidFill>
                          <a:effectLst/>
                          <a:highlight>
                            <a:srgbClr val="0070C0"/>
                          </a:highlight>
                          <a:latin typeface="Arial" panose="020B0604020202020204" pitchFamily="34" charset="0"/>
                        </a:rPr>
                        <a:t>(3=Earliest Activation,</a:t>
                      </a:r>
                      <a:br>
                        <a:rPr lang="en-US" sz="700" b="1" i="0" u="none" strike="noStrike">
                          <a:solidFill>
                            <a:srgbClr val="FFFFFF"/>
                          </a:solidFill>
                          <a:effectLst/>
                          <a:highlight>
                            <a:srgbClr val="0070C0"/>
                          </a:highlight>
                          <a:latin typeface="Arial" panose="020B0604020202020204" pitchFamily="34" charset="0"/>
                        </a:rPr>
                      </a:br>
                      <a:r>
                        <a:rPr lang="en-US" sz="700" b="1" i="0" u="none" strike="noStrike">
                          <a:solidFill>
                            <a:srgbClr val="FFFFFF"/>
                          </a:solidFill>
                          <a:effectLst/>
                          <a:highlight>
                            <a:srgbClr val="0070C0"/>
                          </a:highlight>
                          <a:latin typeface="Arial" panose="020B0604020202020204" pitchFamily="34" charset="0"/>
                        </a:rPr>
                        <a:t>1=Latest Activation)</a:t>
                      </a:r>
                    </a:p>
                  </a:txBody>
                  <a:tcPr marL="73019" marR="73019" marT="36509" marB="36509"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3292044531"/>
                  </a:ext>
                </a:extLst>
              </a:tr>
              <a:tr h="118140">
                <a:tc>
                  <a:txBody>
                    <a:bodyPr/>
                    <a:lstStyle/>
                    <a:p>
                      <a:pPr algn="l" fontAlgn="b"/>
                      <a:r>
                        <a:rPr lang="en-US" sz="700" b="1" i="0" u="none" strike="noStrike">
                          <a:solidFill>
                            <a:srgbClr val="000000"/>
                          </a:solidFill>
                          <a:effectLst/>
                          <a:highlight>
                            <a:srgbClr val="DAF2D0"/>
                          </a:highlight>
                          <a:latin typeface="Arial" panose="020B0604020202020204" pitchFamily="34" charset="0"/>
                        </a:rPr>
                        <a:t>B2P - Earned wage access</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2.0</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Within 1 year</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541283645"/>
                  </a:ext>
                </a:extLst>
              </a:tr>
              <a:tr h="118140">
                <a:tc>
                  <a:txBody>
                    <a:bodyPr/>
                    <a:lstStyle/>
                    <a:p>
                      <a:pPr algn="l" fontAlgn="b"/>
                      <a:r>
                        <a:rPr lang="en-US" sz="700" b="1" i="0" u="none" strike="noStrike">
                          <a:solidFill>
                            <a:srgbClr val="000000"/>
                          </a:solidFill>
                          <a:effectLst/>
                          <a:highlight>
                            <a:srgbClr val="DAF2D0"/>
                          </a:highlight>
                          <a:latin typeface="Arial" panose="020B0604020202020204" pitchFamily="34" charset="0"/>
                        </a:rPr>
                        <a:t>P2B - Wallet funding/defunding</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1.9</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Within 1 year</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931058663"/>
                  </a:ext>
                </a:extLst>
              </a:tr>
              <a:tr h="118140">
                <a:tc>
                  <a:txBody>
                    <a:bodyPr/>
                    <a:lstStyle/>
                    <a:p>
                      <a:pPr algn="l" fontAlgn="b"/>
                      <a:r>
                        <a:rPr lang="en-US" sz="700" b="1" i="0" u="none" strike="noStrike">
                          <a:solidFill>
                            <a:srgbClr val="000000"/>
                          </a:solidFill>
                          <a:effectLst/>
                          <a:highlight>
                            <a:srgbClr val="DAF2D0"/>
                          </a:highlight>
                          <a:latin typeface="Arial" panose="020B0604020202020204" pitchFamily="34" charset="0"/>
                        </a:rPr>
                        <a:t>P2P - Friends and family</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1.9</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Within 1 year</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550625309"/>
                  </a:ext>
                </a:extLst>
              </a:tr>
              <a:tr h="118140">
                <a:tc>
                  <a:txBody>
                    <a:bodyPr/>
                    <a:lstStyle/>
                    <a:p>
                      <a:pPr algn="l" fontAlgn="b"/>
                      <a:r>
                        <a:rPr lang="en-US" sz="700" b="0" i="0" u="none" strike="noStrike">
                          <a:effectLst/>
                          <a:latin typeface="Arial" panose="020B0604020202020204" pitchFamily="34" charset="0"/>
                        </a:rPr>
                        <a:t>B2P - Online gaming</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1.8</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1 year</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537374"/>
                  </a:ext>
                </a:extLst>
              </a:tr>
              <a:tr h="118140">
                <a:tc>
                  <a:txBody>
                    <a:bodyPr/>
                    <a:lstStyle/>
                    <a:p>
                      <a:pPr algn="l" fontAlgn="b"/>
                      <a:r>
                        <a:rPr lang="en-US" sz="700" b="1" i="0" u="none" strike="noStrike">
                          <a:solidFill>
                            <a:srgbClr val="000000"/>
                          </a:solidFill>
                          <a:effectLst/>
                          <a:highlight>
                            <a:srgbClr val="DAF2D0"/>
                          </a:highlight>
                          <a:latin typeface="Arial" panose="020B0604020202020204" pitchFamily="34" charset="0"/>
                        </a:rPr>
                        <a:t>B2B - Merchant settlement</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1.7</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Within 1 year</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871914271"/>
                  </a:ext>
                </a:extLst>
              </a:tr>
              <a:tr h="118140">
                <a:tc>
                  <a:txBody>
                    <a:bodyPr/>
                    <a:lstStyle/>
                    <a:p>
                      <a:pPr algn="l" fontAlgn="b"/>
                      <a:r>
                        <a:rPr lang="en-US" sz="700" b="0" i="0" u="none" strike="noStrike">
                          <a:effectLst/>
                          <a:latin typeface="Arial" panose="020B0604020202020204" pitchFamily="34" charset="0"/>
                        </a:rPr>
                        <a:t>B2B - Payroll funding</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1.7</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2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9305300"/>
                  </a:ext>
                </a:extLst>
              </a:tr>
              <a:tr h="118140">
                <a:tc>
                  <a:txBody>
                    <a:bodyPr/>
                    <a:lstStyle/>
                    <a:p>
                      <a:pPr algn="l" fontAlgn="b"/>
                      <a:r>
                        <a:rPr lang="en-US" sz="700" b="1" i="0" u="none" strike="noStrike">
                          <a:solidFill>
                            <a:srgbClr val="000000"/>
                          </a:solidFill>
                          <a:effectLst/>
                          <a:highlight>
                            <a:srgbClr val="DAF2D0"/>
                          </a:highlight>
                          <a:latin typeface="Arial" panose="020B0604020202020204" pitchFamily="34" charset="0"/>
                        </a:rPr>
                        <a:t>B2B - Invoices and supplier payments</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1.6</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Within 2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435264832"/>
                  </a:ext>
                </a:extLst>
              </a:tr>
              <a:tr h="118140">
                <a:tc>
                  <a:txBody>
                    <a:bodyPr/>
                    <a:lstStyle/>
                    <a:p>
                      <a:pPr algn="l" fontAlgn="b"/>
                      <a:r>
                        <a:rPr lang="en-US" sz="700" b="1" i="0" u="none" strike="noStrike">
                          <a:solidFill>
                            <a:srgbClr val="000000"/>
                          </a:solidFill>
                          <a:effectLst/>
                          <a:highlight>
                            <a:srgbClr val="DAF2D0"/>
                          </a:highlight>
                          <a:latin typeface="Arial" panose="020B0604020202020204" pitchFamily="34" charset="0"/>
                        </a:rPr>
                        <a:t>G2P - Emergency payments</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1.6</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Within 2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318145268"/>
                  </a:ext>
                </a:extLst>
              </a:tr>
              <a:tr h="118140">
                <a:tc>
                  <a:txBody>
                    <a:bodyPr/>
                    <a:lstStyle/>
                    <a:p>
                      <a:pPr algn="l" fontAlgn="b"/>
                      <a:r>
                        <a:rPr lang="en-US" sz="700" b="0" i="0" u="none" strike="noStrike">
                          <a:effectLst/>
                          <a:latin typeface="Arial" panose="020B0604020202020204" pitchFamily="34" charset="0"/>
                        </a:rPr>
                        <a:t>B2P - Legal insurance</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2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6078340"/>
                  </a:ext>
                </a:extLst>
              </a:tr>
              <a:tr h="118140">
                <a:tc>
                  <a:txBody>
                    <a:bodyPr/>
                    <a:lstStyle/>
                    <a:p>
                      <a:pPr algn="l" fontAlgn="b"/>
                      <a:r>
                        <a:rPr lang="en-US" sz="700" b="0" i="0" u="none" strike="noStrike">
                          <a:effectLst/>
                          <a:latin typeface="Arial" panose="020B0604020202020204" pitchFamily="34" charset="0"/>
                        </a:rPr>
                        <a:t>A2A - Wealth mgmt transfer</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2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110749"/>
                  </a:ext>
                </a:extLst>
              </a:tr>
              <a:tr h="118140">
                <a:tc>
                  <a:txBody>
                    <a:bodyPr/>
                    <a:lstStyle/>
                    <a:p>
                      <a:pPr algn="l" fontAlgn="b"/>
                      <a:r>
                        <a:rPr lang="en-US" sz="700" b="0" i="0" u="none" strike="noStrike">
                          <a:effectLst/>
                          <a:latin typeface="Arial" panose="020B0604020202020204" pitchFamily="34" charset="0"/>
                        </a:rPr>
                        <a:t>B2P - Payroll</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3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667788"/>
                  </a:ext>
                </a:extLst>
              </a:tr>
              <a:tr h="118140">
                <a:tc>
                  <a:txBody>
                    <a:bodyPr/>
                    <a:lstStyle/>
                    <a:p>
                      <a:pPr algn="l" fontAlgn="b"/>
                      <a:r>
                        <a:rPr lang="en-US" sz="700" b="0" i="0" u="none" strike="noStrike">
                          <a:effectLst/>
                          <a:latin typeface="Arial" panose="020B0604020202020204" pitchFamily="34" charset="0"/>
                        </a:rPr>
                        <a:t>A2A - Cash concentration</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1.5</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3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4618069"/>
                  </a:ext>
                </a:extLst>
              </a:tr>
              <a:tr h="118140">
                <a:tc>
                  <a:txBody>
                    <a:bodyPr/>
                    <a:lstStyle/>
                    <a:p>
                      <a:pPr algn="l" fontAlgn="b"/>
                      <a:r>
                        <a:rPr lang="en-US" sz="700" b="1" i="0" u="none" strike="noStrike">
                          <a:effectLst/>
                          <a:highlight>
                            <a:srgbClr val="DAF2D0"/>
                          </a:highlight>
                          <a:latin typeface="Arial" panose="020B0604020202020204" pitchFamily="34" charset="0"/>
                        </a:rPr>
                        <a:t>P2P - Household service</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effectLst/>
                          <a:highlight>
                            <a:srgbClr val="DAF2D0"/>
                          </a:highlight>
                          <a:latin typeface="Arial" panose="020B0604020202020204" pitchFamily="34" charset="0"/>
                        </a:rPr>
                        <a:t>1.5</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effectLst/>
                          <a:highlight>
                            <a:srgbClr val="DAF2D0"/>
                          </a:highlight>
                          <a:latin typeface="Arial" panose="020B0604020202020204" pitchFamily="34" charset="0"/>
                        </a:rPr>
                        <a:t>Within 3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130194230"/>
                  </a:ext>
                </a:extLst>
              </a:tr>
              <a:tr h="118140">
                <a:tc>
                  <a:txBody>
                    <a:bodyPr/>
                    <a:lstStyle/>
                    <a:p>
                      <a:pPr algn="l" fontAlgn="b"/>
                      <a:r>
                        <a:rPr lang="en-US" sz="700" b="0" i="0" u="none" strike="noStrike">
                          <a:effectLst/>
                          <a:latin typeface="Arial" panose="020B0604020202020204" pitchFamily="34" charset="0"/>
                        </a:rPr>
                        <a:t>B2P - Refunds</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3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7687763"/>
                  </a:ext>
                </a:extLst>
              </a:tr>
              <a:tr h="118140">
                <a:tc>
                  <a:txBody>
                    <a:bodyPr/>
                    <a:lstStyle/>
                    <a:p>
                      <a:pPr algn="l" fontAlgn="b"/>
                      <a:r>
                        <a:rPr lang="en-US" sz="700" b="0" i="0" u="none" strike="noStrike">
                          <a:effectLst/>
                          <a:latin typeface="Arial" panose="020B0604020202020204" pitchFamily="34" charset="0"/>
                        </a:rPr>
                        <a:t>P2B - Online banking billpay</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3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917750"/>
                  </a:ext>
                </a:extLst>
              </a:tr>
              <a:tr h="118140">
                <a:tc>
                  <a:txBody>
                    <a:bodyPr/>
                    <a:lstStyle/>
                    <a:p>
                      <a:pPr algn="l" fontAlgn="b"/>
                      <a:r>
                        <a:rPr lang="en-US" sz="700" b="0" i="0" u="none" strike="noStrike">
                          <a:effectLst/>
                          <a:latin typeface="Arial" panose="020B0604020202020204" pitchFamily="34" charset="0"/>
                        </a:rPr>
                        <a:t>G2P - Govt loan disbursement</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433545"/>
                  </a:ext>
                </a:extLst>
              </a:tr>
              <a:tr h="118140">
                <a:tc>
                  <a:txBody>
                    <a:bodyPr/>
                    <a:lstStyle/>
                    <a:p>
                      <a:pPr algn="l" fontAlgn="b"/>
                      <a:r>
                        <a:rPr lang="en-US" sz="700" b="1" i="0" u="none" strike="noStrike">
                          <a:solidFill>
                            <a:srgbClr val="000000"/>
                          </a:solidFill>
                          <a:effectLst/>
                          <a:highlight>
                            <a:srgbClr val="DAF2D0"/>
                          </a:highlight>
                          <a:latin typeface="Arial" panose="020B0604020202020204" pitchFamily="34" charset="0"/>
                        </a:rPr>
                        <a:t>P2B - Request for pay</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1.3</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Within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776928194"/>
                  </a:ext>
                </a:extLst>
              </a:tr>
              <a:tr h="118140">
                <a:tc>
                  <a:txBody>
                    <a:bodyPr/>
                    <a:lstStyle/>
                    <a:p>
                      <a:pPr algn="l" fontAlgn="b"/>
                      <a:r>
                        <a:rPr lang="en-US" sz="700" b="0" i="0" u="none" strike="noStrike">
                          <a:effectLst/>
                          <a:latin typeface="Arial" panose="020B0604020202020204" pitchFamily="34" charset="0"/>
                        </a:rPr>
                        <a:t>P2G - Taxes</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1.2</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3507759"/>
                  </a:ext>
                </a:extLst>
              </a:tr>
              <a:tr h="118140">
                <a:tc>
                  <a:txBody>
                    <a:bodyPr/>
                    <a:lstStyle/>
                    <a:p>
                      <a:pPr algn="l" fontAlgn="b"/>
                      <a:r>
                        <a:rPr lang="en-US" sz="700" b="0" i="0" u="none" strike="noStrike">
                          <a:effectLst/>
                          <a:latin typeface="Arial" panose="020B0604020202020204" pitchFamily="34" charset="0"/>
                        </a:rPr>
                        <a:t>Intl - B2B</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1.2</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Within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166716"/>
                  </a:ext>
                </a:extLst>
              </a:tr>
              <a:tr h="118140">
                <a:tc>
                  <a:txBody>
                    <a:bodyPr/>
                    <a:lstStyle/>
                    <a:p>
                      <a:pPr algn="l" fontAlgn="b"/>
                      <a:r>
                        <a:rPr lang="en-US" sz="700" b="1" i="0" u="none" strike="noStrike">
                          <a:solidFill>
                            <a:srgbClr val="000000"/>
                          </a:solidFill>
                          <a:effectLst/>
                          <a:highlight>
                            <a:srgbClr val="DAF2D0"/>
                          </a:highlight>
                          <a:latin typeface="Arial" panose="020B0604020202020204" pitchFamily="34" charset="0"/>
                        </a:rPr>
                        <a:t>G2P - Govt benefits</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1.2</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Within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180872030"/>
                  </a:ext>
                </a:extLst>
              </a:tr>
              <a:tr h="118140">
                <a:tc>
                  <a:txBody>
                    <a:bodyPr/>
                    <a:lstStyle/>
                    <a:p>
                      <a:pPr algn="l" fontAlgn="b"/>
                      <a:r>
                        <a:rPr lang="en-US" sz="700" b="0" i="0" u="none" strike="noStrike">
                          <a:effectLst/>
                          <a:latin typeface="Arial" panose="020B0604020202020204" pitchFamily="34" charset="0"/>
                        </a:rPr>
                        <a:t>P2B - Ecomm</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More than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8577574"/>
                  </a:ext>
                </a:extLst>
              </a:tr>
              <a:tr h="118140">
                <a:tc>
                  <a:txBody>
                    <a:bodyPr/>
                    <a:lstStyle/>
                    <a:p>
                      <a:pPr algn="l" fontAlgn="b"/>
                      <a:r>
                        <a:rPr lang="en-US" sz="700" b="0" i="0" u="none" strike="noStrike">
                          <a:effectLst/>
                          <a:latin typeface="Arial" panose="020B0604020202020204" pitchFamily="34" charset="0"/>
                        </a:rPr>
                        <a:t>P2B - Digital subscriptions</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1.1</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More than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4776557"/>
                  </a:ext>
                </a:extLst>
              </a:tr>
              <a:tr h="118140">
                <a:tc>
                  <a:txBody>
                    <a:bodyPr/>
                    <a:lstStyle/>
                    <a:p>
                      <a:pPr algn="l" fontAlgn="b"/>
                      <a:r>
                        <a:rPr lang="en-US" sz="700" b="0" i="0" u="none" strike="noStrike">
                          <a:effectLst/>
                          <a:latin typeface="Arial" panose="020B0604020202020204" pitchFamily="34" charset="0"/>
                        </a:rPr>
                        <a:t>Intl - billpay &amp; payroll</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1.0</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More than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403633"/>
                  </a:ext>
                </a:extLst>
              </a:tr>
              <a:tr h="118140">
                <a:tc>
                  <a:txBody>
                    <a:bodyPr/>
                    <a:lstStyle/>
                    <a:p>
                      <a:pPr algn="l" fontAlgn="b"/>
                      <a:r>
                        <a:rPr lang="en-US" sz="700" b="0" i="0" u="none" strike="noStrike">
                          <a:effectLst/>
                          <a:latin typeface="Arial" panose="020B0604020202020204" pitchFamily="34" charset="0"/>
                        </a:rPr>
                        <a:t>P2B - Point of sale</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0.9</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More than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1815408"/>
                  </a:ext>
                </a:extLst>
              </a:tr>
              <a:tr h="125090">
                <a:tc>
                  <a:txBody>
                    <a:bodyPr/>
                    <a:lstStyle/>
                    <a:p>
                      <a:pPr algn="l" fontAlgn="b"/>
                      <a:r>
                        <a:rPr lang="en-US" sz="700" b="0" i="0" u="none" strike="noStrike">
                          <a:effectLst/>
                          <a:latin typeface="Arial" panose="020B0604020202020204" pitchFamily="34" charset="0"/>
                        </a:rPr>
                        <a:t>Intl - P2P</a:t>
                      </a:r>
                    </a:p>
                  </a:txBody>
                  <a:tcPr marL="6950" marR="6950" marT="69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0.9</a:t>
                      </a:r>
                    </a:p>
                  </a:txBody>
                  <a:tcPr marL="6950" marR="6950" marT="69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More than 4 years</a:t>
                      </a:r>
                    </a:p>
                  </a:txBody>
                  <a:tcPr marL="6950" marR="6950" marT="69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951252"/>
                  </a:ext>
                </a:extLst>
              </a:tr>
            </a:tbl>
          </a:graphicData>
        </a:graphic>
      </p:graphicFrame>
      <p:graphicFrame>
        <p:nvGraphicFramePr>
          <p:cNvPr id="3" name="Table 2">
            <a:extLst>
              <a:ext uri="{FF2B5EF4-FFF2-40B4-BE49-F238E27FC236}">
                <a16:creationId xmlns:a16="http://schemas.microsoft.com/office/drawing/2014/main" id="{48E673AF-563C-A04E-5A5D-AEBA588E8A14}"/>
              </a:ext>
            </a:extLst>
          </p:cNvPr>
          <p:cNvGraphicFramePr>
            <a:graphicFrameLocks noGrp="1"/>
          </p:cNvGraphicFramePr>
          <p:nvPr>
            <p:extLst>
              <p:ext uri="{D42A27DB-BD31-4B8C-83A1-F6EECF244321}">
                <p14:modId xmlns:p14="http://schemas.microsoft.com/office/powerpoint/2010/main" val="109725784"/>
              </p:ext>
            </p:extLst>
          </p:nvPr>
        </p:nvGraphicFramePr>
        <p:xfrm>
          <a:off x="4273785" y="2031315"/>
          <a:ext cx="3014165" cy="3608382"/>
        </p:xfrm>
        <a:graphic>
          <a:graphicData uri="http://schemas.openxmlformats.org/drawingml/2006/table">
            <a:tbl>
              <a:tblPr/>
              <a:tblGrid>
                <a:gridCol w="1750310">
                  <a:extLst>
                    <a:ext uri="{9D8B030D-6E8A-4147-A177-3AD203B41FA5}">
                      <a16:colId xmlns:a16="http://schemas.microsoft.com/office/drawing/2014/main" val="1575223904"/>
                    </a:ext>
                  </a:extLst>
                </a:gridCol>
                <a:gridCol w="425940">
                  <a:extLst>
                    <a:ext uri="{9D8B030D-6E8A-4147-A177-3AD203B41FA5}">
                      <a16:colId xmlns:a16="http://schemas.microsoft.com/office/drawing/2014/main" val="3628335633"/>
                    </a:ext>
                  </a:extLst>
                </a:gridCol>
                <a:gridCol w="837915">
                  <a:extLst>
                    <a:ext uri="{9D8B030D-6E8A-4147-A177-3AD203B41FA5}">
                      <a16:colId xmlns:a16="http://schemas.microsoft.com/office/drawing/2014/main" val="1346786251"/>
                    </a:ext>
                  </a:extLst>
                </a:gridCol>
              </a:tblGrid>
              <a:tr h="207487">
                <a:tc gridSpan="3">
                  <a:txBody>
                    <a:bodyPr/>
                    <a:lstStyle/>
                    <a:p>
                      <a:pPr algn="l" fontAlgn="b"/>
                      <a:r>
                        <a:rPr lang="en-US" sz="900" b="1" i="0" u="none" strike="noStrike">
                          <a:solidFill>
                            <a:srgbClr val="FFFFFF"/>
                          </a:solidFill>
                          <a:effectLst/>
                          <a:highlight>
                            <a:srgbClr val="0070C0"/>
                          </a:highlight>
                          <a:latin typeface="Arial" panose="020B0604020202020204" pitchFamily="34" charset="0"/>
                        </a:rPr>
                        <a:t>Relative reach of use cases</a:t>
                      </a:r>
                    </a:p>
                  </a:txBody>
                  <a:tcPr marL="89451" marR="89451" marT="44726" marB="447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61130180"/>
                  </a:ext>
                </a:extLst>
              </a:tr>
              <a:tr h="386390">
                <a:tc>
                  <a:txBody>
                    <a:bodyPr/>
                    <a:lstStyle/>
                    <a:p>
                      <a:pPr algn="ctr" fontAlgn="b"/>
                      <a:r>
                        <a:rPr lang="en-US" sz="700" b="1" i="0" u="none" strike="noStrike">
                          <a:solidFill>
                            <a:srgbClr val="FFFFFF"/>
                          </a:solidFill>
                          <a:effectLst/>
                          <a:highlight>
                            <a:srgbClr val="0070C0"/>
                          </a:highlight>
                          <a:latin typeface="Arial" panose="020B0604020202020204" pitchFamily="34" charset="0"/>
                        </a:rPr>
                        <a:t>Use Case</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r>
                        <a:rPr lang="en-US" sz="700" b="1" i="0" u="none" strike="noStrike">
                          <a:solidFill>
                            <a:srgbClr val="FFFFFF"/>
                          </a:solidFill>
                          <a:effectLst/>
                          <a:highlight>
                            <a:srgbClr val="0070C0"/>
                          </a:highlight>
                          <a:latin typeface="Arial" panose="020B0604020202020204" pitchFamily="34" charset="0"/>
                        </a:rPr>
                        <a:t>Avg Reach</a:t>
                      </a:r>
                      <a:br>
                        <a:rPr lang="en-US" sz="700" b="1" i="0" u="none" strike="noStrike">
                          <a:solidFill>
                            <a:srgbClr val="FFFFFF"/>
                          </a:solidFill>
                          <a:effectLst/>
                          <a:highlight>
                            <a:srgbClr val="0070C0"/>
                          </a:highlight>
                          <a:latin typeface="Arial" panose="020B0604020202020204" pitchFamily="34" charset="0"/>
                        </a:rPr>
                      </a:br>
                      <a:r>
                        <a:rPr lang="en-US" sz="700" b="1" i="0" u="none" strike="noStrike">
                          <a:solidFill>
                            <a:srgbClr val="FFFFFF"/>
                          </a:solidFill>
                          <a:effectLst/>
                          <a:highlight>
                            <a:srgbClr val="0070C0"/>
                          </a:highlight>
                          <a:latin typeface="Arial" panose="020B0604020202020204" pitchFamily="34" charset="0"/>
                        </a:rPr>
                        <a:t>(3=Higest Reach, </a:t>
                      </a:r>
                      <a:br>
                        <a:rPr lang="en-US" sz="700" b="1" i="0" u="none" strike="noStrike">
                          <a:solidFill>
                            <a:srgbClr val="FFFFFF"/>
                          </a:solidFill>
                          <a:effectLst/>
                          <a:highlight>
                            <a:srgbClr val="0070C0"/>
                          </a:highlight>
                          <a:latin typeface="Arial" panose="020B0604020202020204" pitchFamily="34" charset="0"/>
                        </a:rPr>
                      </a:br>
                      <a:r>
                        <a:rPr lang="en-US" sz="700" b="1" i="0" u="none" strike="noStrike">
                          <a:solidFill>
                            <a:srgbClr val="FFFFFF"/>
                          </a:solidFill>
                          <a:effectLst/>
                          <a:highlight>
                            <a:srgbClr val="0070C0"/>
                          </a:highlight>
                          <a:latin typeface="Arial" panose="020B0604020202020204" pitchFamily="34" charset="0"/>
                        </a:rPr>
                        <a:t>1=Lowest Reach)</a:t>
                      </a:r>
                    </a:p>
                  </a:txBody>
                  <a:tcPr marL="89451" marR="89451" marT="44726" marB="44726"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1212484140"/>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B2P - Earned wage access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2.5</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Highest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500395810"/>
                  </a:ext>
                </a:extLst>
              </a:tr>
              <a:tr h="118612">
                <a:tc>
                  <a:txBody>
                    <a:bodyPr/>
                    <a:lstStyle/>
                    <a:p>
                      <a:pPr algn="l" fontAlgn="b"/>
                      <a:r>
                        <a:rPr lang="en-US" sz="700" b="0" i="0" u="none" strike="noStrike">
                          <a:effectLst/>
                          <a:latin typeface="Arial" panose="020B0604020202020204" pitchFamily="34" charset="0"/>
                        </a:rPr>
                        <a:t>B2B - Payroll funding</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2.5</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Highest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2692629"/>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B2B - Invoices and supplier payments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2.4</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Highest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703714967"/>
                  </a:ext>
                </a:extLst>
              </a:tr>
              <a:tr h="118612">
                <a:tc>
                  <a:txBody>
                    <a:bodyPr/>
                    <a:lstStyle/>
                    <a:p>
                      <a:pPr algn="l" fontAlgn="b"/>
                      <a:r>
                        <a:rPr lang="en-US" sz="700" b="1" i="0" u="none" strike="noStrike">
                          <a:effectLst/>
                          <a:highlight>
                            <a:srgbClr val="DAF2D0"/>
                          </a:highlight>
                          <a:latin typeface="Arial" panose="020B0604020202020204" pitchFamily="34" charset="0"/>
                        </a:rPr>
                        <a:t>G2P - Emergency payments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effectLst/>
                          <a:highlight>
                            <a:srgbClr val="DAF2D0"/>
                          </a:highlight>
                          <a:latin typeface="Arial" panose="020B0604020202020204" pitchFamily="34" charset="0"/>
                        </a:rPr>
                        <a:t>2.3</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effectLst/>
                          <a:highlight>
                            <a:srgbClr val="DAF2D0"/>
                          </a:highlight>
                          <a:latin typeface="Arial" panose="020B0604020202020204" pitchFamily="34" charset="0"/>
                        </a:rPr>
                        <a:t>Highest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14209024"/>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G2P - Govt benefits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2.3</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Highest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631261354"/>
                  </a:ext>
                </a:extLst>
              </a:tr>
              <a:tr h="118612">
                <a:tc>
                  <a:txBody>
                    <a:bodyPr/>
                    <a:lstStyle/>
                    <a:p>
                      <a:pPr algn="l" fontAlgn="b"/>
                      <a:r>
                        <a:rPr lang="en-US" sz="700" b="0" i="0" u="none" strike="noStrike">
                          <a:effectLst/>
                          <a:latin typeface="Arial" panose="020B0604020202020204" pitchFamily="34" charset="0"/>
                        </a:rPr>
                        <a:t>P2B - Online banking billpay</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Mid-High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9991348"/>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P2B - Wallet funding/defunding</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Mid-High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831026691"/>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P2P - Friends and family</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Mid-High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889446442"/>
                  </a:ext>
                </a:extLst>
              </a:tr>
              <a:tr h="118612">
                <a:tc>
                  <a:txBody>
                    <a:bodyPr/>
                    <a:lstStyle/>
                    <a:p>
                      <a:pPr algn="l" fontAlgn="b"/>
                      <a:r>
                        <a:rPr lang="en-US" sz="700" b="0" i="0" u="none" strike="noStrike">
                          <a:effectLst/>
                          <a:latin typeface="Arial" panose="020B0604020202020204" pitchFamily="34" charset="0"/>
                        </a:rPr>
                        <a:t>B2B - Merchant settlement</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Mid-High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2876689"/>
                  </a:ext>
                </a:extLst>
              </a:tr>
              <a:tr h="118612">
                <a:tc>
                  <a:txBody>
                    <a:bodyPr/>
                    <a:lstStyle/>
                    <a:p>
                      <a:pPr algn="l" fontAlgn="b"/>
                      <a:r>
                        <a:rPr lang="en-US" sz="700" b="0" i="0" u="none" strike="noStrike">
                          <a:effectLst/>
                          <a:latin typeface="Arial" panose="020B0604020202020204" pitchFamily="34" charset="0"/>
                        </a:rPr>
                        <a:t>P2G - Taxes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Mid-High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0418023"/>
                  </a:ext>
                </a:extLst>
              </a:tr>
              <a:tr h="118612">
                <a:tc>
                  <a:txBody>
                    <a:bodyPr/>
                    <a:lstStyle/>
                    <a:p>
                      <a:pPr algn="l" fontAlgn="b"/>
                      <a:r>
                        <a:rPr lang="en-US" sz="700" b="0" i="0" u="none" strike="noStrike">
                          <a:effectLst/>
                          <a:latin typeface="Arial" panose="020B0604020202020204" pitchFamily="34" charset="0"/>
                        </a:rPr>
                        <a:t>G2P - Govt loan disbursement</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Medium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3874630"/>
                  </a:ext>
                </a:extLst>
              </a:tr>
              <a:tr h="118612">
                <a:tc>
                  <a:txBody>
                    <a:bodyPr/>
                    <a:lstStyle/>
                    <a:p>
                      <a:pPr algn="l" fontAlgn="b"/>
                      <a:r>
                        <a:rPr lang="en-US" sz="700" b="0" i="0" u="none" strike="noStrike">
                          <a:effectLst/>
                          <a:latin typeface="Arial" panose="020B0604020202020204" pitchFamily="34" charset="0"/>
                        </a:rPr>
                        <a:t>B2P - Legal insurance</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Medium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3374691"/>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B2P - Online gaming</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Medium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735122298"/>
                  </a:ext>
                </a:extLst>
              </a:tr>
              <a:tr h="118612">
                <a:tc>
                  <a:txBody>
                    <a:bodyPr/>
                    <a:lstStyle/>
                    <a:p>
                      <a:pPr algn="l" fontAlgn="b"/>
                      <a:r>
                        <a:rPr lang="en-US" sz="700" b="0" i="0" u="none" strike="noStrike">
                          <a:effectLst/>
                          <a:latin typeface="Arial" panose="020B0604020202020204" pitchFamily="34" charset="0"/>
                        </a:rPr>
                        <a:t>A2A - Wealth mgmt transfer</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Medium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6043045"/>
                  </a:ext>
                </a:extLst>
              </a:tr>
              <a:tr h="118612">
                <a:tc>
                  <a:txBody>
                    <a:bodyPr/>
                    <a:lstStyle/>
                    <a:p>
                      <a:pPr algn="l" fontAlgn="b"/>
                      <a:r>
                        <a:rPr lang="en-US" sz="700" b="0" i="0" u="none" strike="noStrike">
                          <a:effectLst/>
                          <a:latin typeface="Arial" panose="020B0604020202020204" pitchFamily="34" charset="0"/>
                        </a:rPr>
                        <a:t>P2B - Ecomm</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2.0</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Medium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9122547"/>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P2B - Request for pay</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2.0</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Mid-Low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652232423"/>
                  </a:ext>
                </a:extLst>
              </a:tr>
              <a:tr h="118612">
                <a:tc>
                  <a:txBody>
                    <a:bodyPr/>
                    <a:lstStyle/>
                    <a:p>
                      <a:pPr algn="l" fontAlgn="b"/>
                      <a:r>
                        <a:rPr lang="en-US" sz="700" b="0" i="0" u="none" strike="noStrike">
                          <a:effectLst/>
                          <a:latin typeface="Arial" panose="020B0604020202020204" pitchFamily="34" charset="0"/>
                        </a:rPr>
                        <a:t>B2P - Payroll</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2.0</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Mid-Low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664902"/>
                  </a:ext>
                </a:extLst>
              </a:tr>
              <a:tr h="118612">
                <a:tc>
                  <a:txBody>
                    <a:bodyPr/>
                    <a:lstStyle/>
                    <a:p>
                      <a:pPr algn="l" fontAlgn="b"/>
                      <a:r>
                        <a:rPr lang="en-US" sz="700" b="0" i="0" u="none" strike="noStrike">
                          <a:effectLst/>
                          <a:latin typeface="Arial" panose="020B0604020202020204" pitchFamily="34" charset="0"/>
                        </a:rPr>
                        <a:t>Intl - B2B</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1.9</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Mid-Low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353384"/>
                  </a:ext>
                </a:extLst>
              </a:tr>
              <a:tr h="118612">
                <a:tc>
                  <a:txBody>
                    <a:bodyPr/>
                    <a:lstStyle/>
                    <a:p>
                      <a:pPr algn="l" fontAlgn="b"/>
                      <a:r>
                        <a:rPr lang="en-US" sz="700" b="0" i="0" u="none" strike="noStrike">
                          <a:effectLst/>
                          <a:latin typeface="Arial" panose="020B0604020202020204" pitchFamily="34" charset="0"/>
                        </a:rPr>
                        <a:t>Intl - Billpay &amp; payroll</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1.9</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Mid-Low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2579400"/>
                  </a:ext>
                </a:extLst>
              </a:tr>
              <a:tr h="118612">
                <a:tc>
                  <a:txBody>
                    <a:bodyPr/>
                    <a:lstStyle/>
                    <a:p>
                      <a:pPr algn="l" fontAlgn="b"/>
                      <a:r>
                        <a:rPr lang="en-US" sz="700" b="0" i="0" u="none" strike="noStrike">
                          <a:effectLst/>
                          <a:latin typeface="Arial" panose="020B0604020202020204" pitchFamily="34" charset="0"/>
                        </a:rPr>
                        <a:t>A2A - Cash concentration</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1.8</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Mid-Low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7735449"/>
                  </a:ext>
                </a:extLst>
              </a:tr>
              <a:tr h="118612">
                <a:tc>
                  <a:txBody>
                    <a:bodyPr/>
                    <a:lstStyle/>
                    <a:p>
                      <a:pPr algn="l" fontAlgn="b"/>
                      <a:r>
                        <a:rPr lang="en-US" sz="700" b="0" i="0" u="none" strike="noStrike">
                          <a:effectLst/>
                          <a:latin typeface="Arial" panose="020B0604020202020204" pitchFamily="34" charset="0"/>
                        </a:rPr>
                        <a:t>B2P - Refunds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1.8</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Lower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5744901"/>
                  </a:ext>
                </a:extLst>
              </a:tr>
              <a:tr h="118612">
                <a:tc>
                  <a:txBody>
                    <a:bodyPr/>
                    <a:lstStyle/>
                    <a:p>
                      <a:pPr algn="l" fontAlgn="b"/>
                      <a:r>
                        <a:rPr lang="en-US" sz="700" b="0" i="0" u="none" strike="noStrike">
                          <a:effectLst/>
                          <a:latin typeface="Arial" panose="020B0604020202020204" pitchFamily="34" charset="0"/>
                        </a:rPr>
                        <a:t>Intl - P2P</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1.8</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Lower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8369294"/>
                  </a:ext>
                </a:extLst>
              </a:tr>
              <a:tr h="118612">
                <a:tc>
                  <a:txBody>
                    <a:bodyPr/>
                    <a:lstStyle/>
                    <a:p>
                      <a:pPr algn="l" fontAlgn="b"/>
                      <a:r>
                        <a:rPr lang="en-US" sz="700" b="0" i="0" u="none" strike="noStrike">
                          <a:effectLst/>
                          <a:latin typeface="Arial" panose="020B0604020202020204" pitchFamily="34" charset="0"/>
                        </a:rPr>
                        <a:t>P2B - Point of sale</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1.6</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Lower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0808435"/>
                  </a:ext>
                </a:extLst>
              </a:tr>
              <a:tr h="118612">
                <a:tc>
                  <a:txBody>
                    <a:bodyPr/>
                    <a:lstStyle/>
                    <a:p>
                      <a:pPr algn="l" fontAlgn="b"/>
                      <a:r>
                        <a:rPr lang="en-US" sz="700" b="1" i="0" u="none" strike="noStrike">
                          <a:effectLst/>
                          <a:highlight>
                            <a:srgbClr val="DAF2D0"/>
                          </a:highlight>
                          <a:latin typeface="Arial" panose="020B0604020202020204" pitchFamily="34" charset="0"/>
                        </a:rPr>
                        <a:t>P2P - Household service</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effectLst/>
                          <a:highlight>
                            <a:srgbClr val="DAF2D0"/>
                          </a:highlight>
                          <a:latin typeface="Arial" panose="020B0604020202020204" pitchFamily="34" charset="0"/>
                        </a:rPr>
                        <a:t>1.6</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effectLst/>
                          <a:highlight>
                            <a:srgbClr val="DAF2D0"/>
                          </a:highlight>
                          <a:latin typeface="Arial" panose="020B0604020202020204" pitchFamily="34" charset="0"/>
                        </a:rPr>
                        <a:t>Lower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251240273"/>
                  </a:ext>
                </a:extLst>
              </a:tr>
              <a:tr h="125590">
                <a:tc>
                  <a:txBody>
                    <a:bodyPr/>
                    <a:lstStyle/>
                    <a:p>
                      <a:pPr algn="l" fontAlgn="b"/>
                      <a:r>
                        <a:rPr lang="en-US" sz="700" b="0" i="0" u="none" strike="noStrike">
                          <a:effectLst/>
                          <a:latin typeface="Arial" panose="020B0604020202020204" pitchFamily="34" charset="0"/>
                        </a:rPr>
                        <a:t>P2B - Digital subscriptions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1.4</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Lower Reach</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55609"/>
                  </a:ext>
                </a:extLst>
              </a:tr>
            </a:tbl>
          </a:graphicData>
        </a:graphic>
      </p:graphicFrame>
      <p:graphicFrame>
        <p:nvGraphicFramePr>
          <p:cNvPr id="4" name="Table 3">
            <a:extLst>
              <a:ext uri="{FF2B5EF4-FFF2-40B4-BE49-F238E27FC236}">
                <a16:creationId xmlns:a16="http://schemas.microsoft.com/office/drawing/2014/main" id="{0912B50B-B818-5E9A-8569-E08EBE462801}"/>
              </a:ext>
            </a:extLst>
          </p:cNvPr>
          <p:cNvGraphicFramePr>
            <a:graphicFrameLocks noGrp="1"/>
          </p:cNvGraphicFramePr>
          <p:nvPr>
            <p:extLst>
              <p:ext uri="{D42A27DB-BD31-4B8C-83A1-F6EECF244321}">
                <p14:modId xmlns:p14="http://schemas.microsoft.com/office/powerpoint/2010/main" val="178932411"/>
              </p:ext>
            </p:extLst>
          </p:nvPr>
        </p:nvGraphicFramePr>
        <p:xfrm>
          <a:off x="7888978" y="2031315"/>
          <a:ext cx="3014165" cy="3608382"/>
        </p:xfrm>
        <a:graphic>
          <a:graphicData uri="http://schemas.openxmlformats.org/drawingml/2006/table">
            <a:tbl>
              <a:tblPr/>
              <a:tblGrid>
                <a:gridCol w="1750310">
                  <a:extLst>
                    <a:ext uri="{9D8B030D-6E8A-4147-A177-3AD203B41FA5}">
                      <a16:colId xmlns:a16="http://schemas.microsoft.com/office/drawing/2014/main" val="3817884736"/>
                    </a:ext>
                  </a:extLst>
                </a:gridCol>
                <a:gridCol w="425940">
                  <a:extLst>
                    <a:ext uri="{9D8B030D-6E8A-4147-A177-3AD203B41FA5}">
                      <a16:colId xmlns:a16="http://schemas.microsoft.com/office/drawing/2014/main" val="2600094880"/>
                    </a:ext>
                  </a:extLst>
                </a:gridCol>
                <a:gridCol w="837915">
                  <a:extLst>
                    <a:ext uri="{9D8B030D-6E8A-4147-A177-3AD203B41FA5}">
                      <a16:colId xmlns:a16="http://schemas.microsoft.com/office/drawing/2014/main" val="2915436056"/>
                    </a:ext>
                  </a:extLst>
                </a:gridCol>
              </a:tblGrid>
              <a:tr h="207487">
                <a:tc gridSpan="3">
                  <a:txBody>
                    <a:bodyPr/>
                    <a:lstStyle/>
                    <a:p>
                      <a:pPr algn="l" fontAlgn="b"/>
                      <a:r>
                        <a:rPr lang="en-US" sz="900" b="1" i="0" u="none" strike="noStrike">
                          <a:solidFill>
                            <a:srgbClr val="FFFFFF"/>
                          </a:solidFill>
                          <a:effectLst/>
                          <a:highlight>
                            <a:srgbClr val="0070C0"/>
                          </a:highlight>
                          <a:latin typeface="Arial" panose="020B0604020202020204" pitchFamily="34" charset="0"/>
                        </a:rPr>
                        <a:t>Relative benefits of use cases</a:t>
                      </a:r>
                    </a:p>
                  </a:txBody>
                  <a:tcPr marL="89451" marR="89451" marT="44726" marB="4472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3200422"/>
                  </a:ext>
                </a:extLst>
              </a:tr>
              <a:tr h="386390">
                <a:tc>
                  <a:txBody>
                    <a:bodyPr/>
                    <a:lstStyle/>
                    <a:p>
                      <a:pPr algn="ctr" fontAlgn="b"/>
                      <a:r>
                        <a:rPr lang="en-US" sz="700" b="1" i="0" u="none" strike="noStrike">
                          <a:solidFill>
                            <a:srgbClr val="FFFFFF"/>
                          </a:solidFill>
                          <a:effectLst/>
                          <a:highlight>
                            <a:srgbClr val="0070C0"/>
                          </a:highlight>
                          <a:latin typeface="Arial" panose="020B0604020202020204" pitchFamily="34" charset="0"/>
                        </a:rPr>
                        <a:t>Use Case</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b"/>
                      <a:r>
                        <a:rPr lang="en-US" sz="700" b="1" i="0" u="none" strike="noStrike">
                          <a:solidFill>
                            <a:srgbClr val="FFFFFF"/>
                          </a:solidFill>
                          <a:effectLst/>
                          <a:highlight>
                            <a:srgbClr val="0070C0"/>
                          </a:highlight>
                          <a:latin typeface="Arial" panose="020B0604020202020204" pitchFamily="34" charset="0"/>
                        </a:rPr>
                        <a:t>Avg Benefit</a:t>
                      </a:r>
                      <a:br>
                        <a:rPr lang="en-US" sz="700" b="1" i="0" u="none" strike="noStrike">
                          <a:solidFill>
                            <a:srgbClr val="FFFFFF"/>
                          </a:solidFill>
                          <a:effectLst/>
                          <a:highlight>
                            <a:srgbClr val="0070C0"/>
                          </a:highlight>
                          <a:latin typeface="Arial" panose="020B0604020202020204" pitchFamily="34" charset="0"/>
                        </a:rPr>
                      </a:br>
                      <a:r>
                        <a:rPr lang="en-US" sz="700" b="1" i="0" u="none" strike="noStrike">
                          <a:solidFill>
                            <a:srgbClr val="FFFFFF"/>
                          </a:solidFill>
                          <a:effectLst/>
                          <a:highlight>
                            <a:srgbClr val="0070C0"/>
                          </a:highlight>
                          <a:latin typeface="Arial" panose="020B0604020202020204" pitchFamily="34" charset="0"/>
                        </a:rPr>
                        <a:t>(3=Greater Benefit,</a:t>
                      </a:r>
                      <a:br>
                        <a:rPr lang="en-US" sz="700" b="1" i="0" u="none" strike="noStrike">
                          <a:solidFill>
                            <a:srgbClr val="FFFFFF"/>
                          </a:solidFill>
                          <a:effectLst/>
                          <a:highlight>
                            <a:srgbClr val="0070C0"/>
                          </a:highlight>
                          <a:latin typeface="Arial" panose="020B0604020202020204" pitchFamily="34" charset="0"/>
                        </a:rPr>
                      </a:br>
                      <a:r>
                        <a:rPr lang="en-US" sz="700" b="1" i="0" u="none" strike="noStrike">
                          <a:solidFill>
                            <a:srgbClr val="FFFFFF"/>
                          </a:solidFill>
                          <a:effectLst/>
                          <a:highlight>
                            <a:srgbClr val="0070C0"/>
                          </a:highlight>
                          <a:latin typeface="Arial" panose="020B0604020202020204" pitchFamily="34" charset="0"/>
                        </a:rPr>
                        <a:t>1= Lesser Benefit)</a:t>
                      </a:r>
                    </a:p>
                  </a:txBody>
                  <a:tcPr marL="89451" marR="89451" marT="44726" marB="44726"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2668849627"/>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B2P - Earned wage access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2.7</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Highest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269764848"/>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G2P - Emergency payments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2.6</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Highest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685613683"/>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B2B - Invoices and supplier payments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2.5</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Highest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720534793"/>
                  </a:ext>
                </a:extLst>
              </a:tr>
              <a:tr h="118612">
                <a:tc>
                  <a:txBody>
                    <a:bodyPr/>
                    <a:lstStyle/>
                    <a:p>
                      <a:pPr algn="l" fontAlgn="b"/>
                      <a:r>
                        <a:rPr lang="en-US" sz="700" b="0" i="0" u="none" strike="noStrike">
                          <a:effectLst/>
                          <a:latin typeface="Arial" panose="020B0604020202020204" pitchFamily="34" charset="0"/>
                        </a:rPr>
                        <a:t>B2B - Payroll funding</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2.5</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Highest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1531721"/>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P2B - Request for pay</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2.4</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Highest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560872751"/>
                  </a:ext>
                </a:extLst>
              </a:tr>
              <a:tr h="118612">
                <a:tc>
                  <a:txBody>
                    <a:bodyPr/>
                    <a:lstStyle/>
                    <a:p>
                      <a:pPr algn="l" fontAlgn="b"/>
                      <a:r>
                        <a:rPr lang="en-US" sz="700" b="0" i="0" u="none" strike="noStrike">
                          <a:effectLst/>
                          <a:latin typeface="Arial" panose="020B0604020202020204" pitchFamily="34" charset="0"/>
                        </a:rPr>
                        <a:t>P2B - Online banking billpay</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2.3</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Mid-High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167258"/>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G2P - Govt benefits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2.3</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Mid-High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608120048"/>
                  </a:ext>
                </a:extLst>
              </a:tr>
              <a:tr h="118612">
                <a:tc>
                  <a:txBody>
                    <a:bodyPr/>
                    <a:lstStyle/>
                    <a:p>
                      <a:pPr algn="l" fontAlgn="b"/>
                      <a:r>
                        <a:rPr lang="en-US" sz="700" b="0" i="0" u="none" strike="noStrike">
                          <a:effectLst/>
                          <a:latin typeface="Arial" panose="020B0604020202020204" pitchFamily="34" charset="0"/>
                        </a:rPr>
                        <a:t>Intl - B2B</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Mid-High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5940827"/>
                  </a:ext>
                </a:extLst>
              </a:tr>
              <a:tr h="118612">
                <a:tc>
                  <a:txBody>
                    <a:bodyPr/>
                    <a:lstStyle/>
                    <a:p>
                      <a:pPr algn="l" fontAlgn="b"/>
                      <a:r>
                        <a:rPr lang="en-US" sz="700" b="0" i="0" u="none" strike="noStrike">
                          <a:effectLst/>
                          <a:latin typeface="Arial" panose="020B0604020202020204" pitchFamily="34" charset="0"/>
                        </a:rPr>
                        <a:t>P2B - Ecomm</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Mid-High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547922"/>
                  </a:ext>
                </a:extLst>
              </a:tr>
              <a:tr h="118612">
                <a:tc>
                  <a:txBody>
                    <a:bodyPr/>
                    <a:lstStyle/>
                    <a:p>
                      <a:pPr algn="l" fontAlgn="b"/>
                      <a:r>
                        <a:rPr lang="en-US" sz="700" b="0" i="0" u="none" strike="noStrike">
                          <a:effectLst/>
                          <a:latin typeface="Arial" panose="020B0604020202020204" pitchFamily="34" charset="0"/>
                        </a:rPr>
                        <a:t>Intl - Billpay &amp; payroll</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Mid-High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2471963"/>
                  </a:ext>
                </a:extLst>
              </a:tr>
              <a:tr h="118612">
                <a:tc>
                  <a:txBody>
                    <a:bodyPr/>
                    <a:lstStyle/>
                    <a:p>
                      <a:pPr algn="l" fontAlgn="b"/>
                      <a:r>
                        <a:rPr lang="en-US" sz="700" b="0" i="0" u="none" strike="noStrike">
                          <a:effectLst/>
                          <a:latin typeface="Arial" panose="020B0604020202020204" pitchFamily="34" charset="0"/>
                        </a:rPr>
                        <a:t>G2P - Govt loan disbursement</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2.2</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Medium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6719532"/>
                  </a:ext>
                </a:extLst>
              </a:tr>
              <a:tr h="118612">
                <a:tc>
                  <a:txBody>
                    <a:bodyPr/>
                    <a:lstStyle/>
                    <a:p>
                      <a:pPr algn="l" fontAlgn="b"/>
                      <a:r>
                        <a:rPr lang="en-US" sz="700" b="0" i="0" u="none" strike="noStrike">
                          <a:effectLst/>
                          <a:latin typeface="Arial" panose="020B0604020202020204" pitchFamily="34" charset="0"/>
                        </a:rPr>
                        <a:t>B2B - Merchant settlement</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Medium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766530"/>
                  </a:ext>
                </a:extLst>
              </a:tr>
              <a:tr h="118612">
                <a:tc>
                  <a:txBody>
                    <a:bodyPr/>
                    <a:lstStyle/>
                    <a:p>
                      <a:pPr algn="l" fontAlgn="b"/>
                      <a:r>
                        <a:rPr lang="en-US" sz="700" b="0" i="0" u="none" strike="noStrike">
                          <a:effectLst/>
                          <a:latin typeface="Arial" panose="020B0604020202020204" pitchFamily="34" charset="0"/>
                        </a:rPr>
                        <a:t>B2P - Legal insurance</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Medium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0821887"/>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B2P - Online gaming</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Medium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609039162"/>
                  </a:ext>
                </a:extLst>
              </a:tr>
              <a:tr h="118612">
                <a:tc>
                  <a:txBody>
                    <a:bodyPr/>
                    <a:lstStyle/>
                    <a:p>
                      <a:pPr algn="l" fontAlgn="b"/>
                      <a:r>
                        <a:rPr lang="en-US" sz="700" b="0" i="0" u="none" strike="noStrike">
                          <a:effectLst/>
                          <a:latin typeface="Arial" panose="020B0604020202020204" pitchFamily="34" charset="0"/>
                        </a:rPr>
                        <a:t>Intl - P2P</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Medium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548814"/>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P2B - Wallet funding/defunding</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2.1</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Mid-Low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960497290"/>
                  </a:ext>
                </a:extLst>
              </a:tr>
              <a:tr h="118612">
                <a:tc>
                  <a:txBody>
                    <a:bodyPr/>
                    <a:lstStyle/>
                    <a:p>
                      <a:pPr algn="l" fontAlgn="b"/>
                      <a:r>
                        <a:rPr lang="en-US" sz="700" b="0" i="0" u="none" strike="noStrike">
                          <a:effectLst/>
                          <a:latin typeface="Arial" panose="020B0604020202020204" pitchFamily="34" charset="0"/>
                        </a:rPr>
                        <a:t>A2A - Cash concentration</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2.0</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Mid-Low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235078"/>
                  </a:ext>
                </a:extLst>
              </a:tr>
              <a:tr h="118612">
                <a:tc>
                  <a:txBody>
                    <a:bodyPr/>
                    <a:lstStyle/>
                    <a:p>
                      <a:pPr algn="l" fontAlgn="b"/>
                      <a:r>
                        <a:rPr lang="en-US" sz="700" b="0" i="0" u="none" strike="noStrike">
                          <a:effectLst/>
                          <a:latin typeface="Arial" panose="020B0604020202020204" pitchFamily="34" charset="0"/>
                        </a:rPr>
                        <a:t>A2A - Wealth mgmt transfer</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2.0</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Mid-Low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3451788"/>
                  </a:ext>
                </a:extLst>
              </a:tr>
              <a:tr h="118612">
                <a:tc>
                  <a:txBody>
                    <a:bodyPr/>
                    <a:lstStyle/>
                    <a:p>
                      <a:pPr algn="l" fontAlgn="b"/>
                      <a:r>
                        <a:rPr lang="en-US" sz="700" b="0" i="0" u="none" strike="noStrike">
                          <a:effectLst/>
                          <a:latin typeface="Arial" panose="020B0604020202020204" pitchFamily="34" charset="0"/>
                        </a:rPr>
                        <a:t>B2P - Payroll</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2.0</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Mid-Low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7080444"/>
                  </a:ext>
                </a:extLst>
              </a:tr>
              <a:tr h="118612">
                <a:tc>
                  <a:txBody>
                    <a:bodyPr/>
                    <a:lstStyle/>
                    <a:p>
                      <a:pPr algn="l" fontAlgn="b"/>
                      <a:r>
                        <a:rPr lang="en-US" sz="700" b="0" i="0" u="none" strike="noStrike">
                          <a:effectLst/>
                          <a:latin typeface="Arial" panose="020B0604020202020204" pitchFamily="34" charset="0"/>
                        </a:rPr>
                        <a:t>P2G - Taxes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2.0</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Mid-Low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8151769"/>
                  </a:ext>
                </a:extLst>
              </a:tr>
              <a:tr h="118612">
                <a:tc>
                  <a:txBody>
                    <a:bodyPr/>
                    <a:lstStyle/>
                    <a:p>
                      <a:pPr algn="l" fontAlgn="b"/>
                      <a:r>
                        <a:rPr lang="en-US" sz="700" b="0" i="0" u="none" strike="noStrike">
                          <a:effectLst/>
                          <a:latin typeface="Arial" panose="020B0604020202020204" pitchFamily="34" charset="0"/>
                        </a:rPr>
                        <a:t>P2B - Point of sale</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2.0</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Lower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7137509"/>
                  </a:ext>
                </a:extLst>
              </a:tr>
              <a:tr h="118612">
                <a:tc>
                  <a:txBody>
                    <a:bodyPr/>
                    <a:lstStyle/>
                    <a:p>
                      <a:pPr algn="l" fontAlgn="b"/>
                      <a:r>
                        <a:rPr lang="en-US" sz="700" b="0" i="0" u="none" strike="noStrike">
                          <a:effectLst/>
                          <a:latin typeface="Arial" panose="020B0604020202020204" pitchFamily="34" charset="0"/>
                        </a:rPr>
                        <a:t>B2P - Refunds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1.9</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Lower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9816017"/>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P2P - Friends and family</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1.8</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Lower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476821624"/>
                  </a:ext>
                </a:extLst>
              </a:tr>
              <a:tr h="118612">
                <a:tc>
                  <a:txBody>
                    <a:bodyPr/>
                    <a:lstStyle/>
                    <a:p>
                      <a:pPr algn="l" fontAlgn="b"/>
                      <a:r>
                        <a:rPr lang="en-US" sz="700" b="1" i="0" u="none" strike="noStrike">
                          <a:solidFill>
                            <a:srgbClr val="000000"/>
                          </a:solidFill>
                          <a:effectLst/>
                          <a:highlight>
                            <a:srgbClr val="DAF2D0"/>
                          </a:highlight>
                          <a:latin typeface="Arial" panose="020B0604020202020204" pitchFamily="34" charset="0"/>
                        </a:rPr>
                        <a:t>P2P - Household service</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1.6</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b"/>
                      <a:r>
                        <a:rPr lang="en-US" sz="700" b="1" i="0" u="none" strike="noStrike">
                          <a:solidFill>
                            <a:srgbClr val="000000"/>
                          </a:solidFill>
                          <a:effectLst/>
                          <a:highlight>
                            <a:srgbClr val="DAF2D0"/>
                          </a:highlight>
                          <a:latin typeface="Arial" panose="020B0604020202020204" pitchFamily="34" charset="0"/>
                        </a:rPr>
                        <a:t>Lower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595813301"/>
                  </a:ext>
                </a:extLst>
              </a:tr>
              <a:tr h="125590">
                <a:tc>
                  <a:txBody>
                    <a:bodyPr/>
                    <a:lstStyle/>
                    <a:p>
                      <a:pPr algn="l" fontAlgn="b"/>
                      <a:r>
                        <a:rPr lang="en-US" sz="700" b="0" i="0" u="none" strike="noStrike">
                          <a:effectLst/>
                          <a:latin typeface="Arial" panose="020B0604020202020204" pitchFamily="34" charset="0"/>
                        </a:rPr>
                        <a:t>P2B - Digital subscriptions</a:t>
                      </a:r>
                    </a:p>
                  </a:txBody>
                  <a:tcPr marL="6978" marR="6978" marT="69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1.3</a:t>
                      </a:r>
                    </a:p>
                  </a:txBody>
                  <a:tcPr marL="6978" marR="6978" marT="697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700" b="0" i="0" u="none" strike="noStrike">
                          <a:effectLst/>
                          <a:latin typeface="Arial" panose="020B0604020202020204" pitchFamily="34" charset="0"/>
                        </a:rPr>
                        <a:t>Lower Benefit</a:t>
                      </a:r>
                    </a:p>
                  </a:txBody>
                  <a:tcPr marL="6978" marR="6978" marT="69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4082140"/>
                  </a:ext>
                </a:extLst>
              </a:tr>
            </a:tbl>
          </a:graphicData>
        </a:graphic>
      </p:graphicFrame>
    </p:spTree>
    <p:extLst>
      <p:ext uri="{BB962C8B-B14F-4D97-AF65-F5344CB8AC3E}">
        <p14:creationId xmlns:p14="http://schemas.microsoft.com/office/powerpoint/2010/main" val="240075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D6B2F17-7D1C-F04D-97AF-C3D63C2A359E}"/>
              </a:ext>
            </a:extLst>
          </p:cNvPr>
          <p:cNvGrpSpPr/>
          <p:nvPr/>
        </p:nvGrpSpPr>
        <p:grpSpPr>
          <a:xfrm>
            <a:off x="2686049" y="2364706"/>
            <a:ext cx="7775057" cy="3450545"/>
            <a:chOff x="2686049" y="2250410"/>
            <a:chExt cx="7775057" cy="3450545"/>
          </a:xfrm>
        </p:grpSpPr>
        <p:pic>
          <p:nvPicPr>
            <p:cNvPr id="31" name="Picture 30">
              <a:extLst>
                <a:ext uri="{FF2B5EF4-FFF2-40B4-BE49-F238E27FC236}">
                  <a16:creationId xmlns:a16="http://schemas.microsoft.com/office/drawing/2014/main" id="{317ACEDE-D328-C943-A875-F045EA331221}"/>
                </a:ext>
              </a:extLst>
            </p:cNvPr>
            <p:cNvPicPr>
              <a:picLocks noChangeAspect="1"/>
            </p:cNvPicPr>
            <p:nvPr/>
          </p:nvPicPr>
          <p:blipFill rotWithShape="1">
            <a:blip r:embed="rId3"/>
            <a:srcRect l="978" t="4361" b="7496"/>
            <a:stretch/>
          </p:blipFill>
          <p:spPr>
            <a:xfrm>
              <a:off x="2686049" y="2250410"/>
              <a:ext cx="7775057" cy="3450545"/>
            </a:xfrm>
            <a:prstGeom prst="rect">
              <a:avLst/>
            </a:prstGeom>
          </p:spPr>
        </p:pic>
        <p:sp>
          <p:nvSpPr>
            <p:cNvPr id="34" name="Oval 33">
              <a:extLst>
                <a:ext uri="{FF2B5EF4-FFF2-40B4-BE49-F238E27FC236}">
                  <a16:creationId xmlns:a16="http://schemas.microsoft.com/office/drawing/2014/main" id="{4D37E559-0036-B748-86AF-945A61CA3BE9}"/>
                </a:ext>
              </a:extLst>
            </p:cNvPr>
            <p:cNvSpPr>
              <a:spLocks noChangeAspect="1"/>
            </p:cNvSpPr>
            <p:nvPr/>
          </p:nvSpPr>
          <p:spPr>
            <a:xfrm>
              <a:off x="9718302" y="2308997"/>
              <a:ext cx="408636" cy="40863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5" name="Freeform: Shape 43">
              <a:extLst>
                <a:ext uri="{FF2B5EF4-FFF2-40B4-BE49-F238E27FC236}">
                  <a16:creationId xmlns:a16="http://schemas.microsoft.com/office/drawing/2014/main" id="{737C85F8-485B-4745-852C-7625A5CAA6E0}"/>
                </a:ext>
              </a:extLst>
            </p:cNvPr>
            <p:cNvSpPr>
              <a:spLocks noChangeAspect="1"/>
            </p:cNvSpPr>
            <p:nvPr/>
          </p:nvSpPr>
          <p:spPr>
            <a:xfrm>
              <a:off x="7029940" y="2753703"/>
              <a:ext cx="496373" cy="581890"/>
            </a:xfrm>
            <a:custGeom>
              <a:avLst/>
              <a:gdLst>
                <a:gd name="connsiteX0" fmla="*/ 386466 w 617557"/>
                <a:gd name="connsiteY0" fmla="*/ 0 h 723951"/>
                <a:gd name="connsiteX1" fmla="*/ 617557 w 617557"/>
                <a:gd name="connsiteY1" fmla="*/ 231091 h 723951"/>
                <a:gd name="connsiteX2" fmla="*/ 549872 w 617557"/>
                <a:gd name="connsiteY2" fmla="*/ 394497 h 723951"/>
                <a:gd name="connsiteX3" fmla="*/ 503936 w 617557"/>
                <a:gd name="connsiteY3" fmla="*/ 425468 h 723951"/>
                <a:gd name="connsiteX4" fmla="*/ 508400 w 617557"/>
                <a:gd name="connsiteY4" fmla="*/ 469751 h 723951"/>
                <a:gd name="connsiteX5" fmla="*/ 254200 w 617557"/>
                <a:gd name="connsiteY5" fmla="*/ 723951 h 723951"/>
                <a:gd name="connsiteX6" fmla="*/ 0 w 617557"/>
                <a:gd name="connsiteY6" fmla="*/ 469751 h 723951"/>
                <a:gd name="connsiteX7" fmla="*/ 155254 w 617557"/>
                <a:gd name="connsiteY7" fmla="*/ 235527 h 723951"/>
                <a:gd name="connsiteX8" fmla="*/ 155805 w 617557"/>
                <a:gd name="connsiteY8" fmla="*/ 235356 h 723951"/>
                <a:gd name="connsiteX9" fmla="*/ 155375 w 617557"/>
                <a:gd name="connsiteY9" fmla="*/ 231091 h 723951"/>
                <a:gd name="connsiteX10" fmla="*/ 386466 w 617557"/>
                <a:gd name="connsiteY10" fmla="*/ 0 h 7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557" h="723951">
                  <a:moveTo>
                    <a:pt x="386466" y="0"/>
                  </a:moveTo>
                  <a:cubicBezTo>
                    <a:pt x="514094" y="0"/>
                    <a:pt x="617557" y="103463"/>
                    <a:pt x="617557" y="231091"/>
                  </a:cubicBezTo>
                  <a:cubicBezTo>
                    <a:pt x="617557" y="294905"/>
                    <a:pt x="591692" y="352678"/>
                    <a:pt x="549872" y="394497"/>
                  </a:cubicBezTo>
                  <a:lnTo>
                    <a:pt x="503936" y="425468"/>
                  </a:lnTo>
                  <a:lnTo>
                    <a:pt x="508400" y="469751"/>
                  </a:lnTo>
                  <a:cubicBezTo>
                    <a:pt x="508400" y="610142"/>
                    <a:pt x="394591" y="723951"/>
                    <a:pt x="254200" y="723951"/>
                  </a:cubicBezTo>
                  <a:cubicBezTo>
                    <a:pt x="113809" y="723951"/>
                    <a:pt x="0" y="610142"/>
                    <a:pt x="0" y="469751"/>
                  </a:cubicBezTo>
                  <a:cubicBezTo>
                    <a:pt x="0" y="364458"/>
                    <a:pt x="64018" y="274117"/>
                    <a:pt x="155254" y="235527"/>
                  </a:cubicBezTo>
                  <a:lnTo>
                    <a:pt x="155805" y="235356"/>
                  </a:lnTo>
                  <a:lnTo>
                    <a:pt x="155375" y="231091"/>
                  </a:lnTo>
                  <a:cubicBezTo>
                    <a:pt x="155375" y="103463"/>
                    <a:pt x="258838" y="0"/>
                    <a:pt x="386466" y="0"/>
                  </a:cubicBezTo>
                  <a:close/>
                </a:path>
              </a:pathLst>
            </a:cu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b="1" spc="50">
                <a:ln w="0"/>
                <a:solidFill>
                  <a:schemeClr val="bg2"/>
                </a:solidFill>
                <a:effectLst>
                  <a:innerShdw blurRad="63500" dist="50800" dir="13500000">
                    <a:srgbClr val="000000">
                      <a:alpha val="50000"/>
                    </a:srgbClr>
                  </a:innerShdw>
                </a:effectLst>
              </a:endParaRPr>
            </a:p>
          </p:txBody>
        </p:sp>
        <p:sp>
          <p:nvSpPr>
            <p:cNvPr id="36" name="Oval 35">
              <a:extLst>
                <a:ext uri="{FF2B5EF4-FFF2-40B4-BE49-F238E27FC236}">
                  <a16:creationId xmlns:a16="http://schemas.microsoft.com/office/drawing/2014/main" id="{29AF77C6-9F89-7141-9F4D-320688271932}"/>
                </a:ext>
              </a:extLst>
            </p:cNvPr>
            <p:cNvSpPr>
              <a:spLocks noChangeAspect="1"/>
            </p:cNvSpPr>
            <p:nvPr/>
          </p:nvSpPr>
          <p:spPr>
            <a:xfrm>
              <a:off x="4798527" y="2957795"/>
              <a:ext cx="337716" cy="337716"/>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7" name="Oval 36">
              <a:extLst>
                <a:ext uri="{FF2B5EF4-FFF2-40B4-BE49-F238E27FC236}">
                  <a16:creationId xmlns:a16="http://schemas.microsoft.com/office/drawing/2014/main" id="{95B2D550-37A1-6E4D-8DCC-EC6D5D8A9DA4}"/>
                </a:ext>
              </a:extLst>
            </p:cNvPr>
            <p:cNvSpPr>
              <a:spLocks noChangeAspect="1"/>
            </p:cNvSpPr>
            <p:nvPr/>
          </p:nvSpPr>
          <p:spPr>
            <a:xfrm>
              <a:off x="8897397" y="3231751"/>
              <a:ext cx="230664" cy="23066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38" name="Oval 37">
              <a:extLst>
                <a:ext uri="{FF2B5EF4-FFF2-40B4-BE49-F238E27FC236}">
                  <a16:creationId xmlns:a16="http://schemas.microsoft.com/office/drawing/2014/main" id="{39675DFE-2BC7-614B-BD71-26FD14A4E1D2}"/>
                </a:ext>
              </a:extLst>
            </p:cNvPr>
            <p:cNvSpPr>
              <a:spLocks noChangeAspect="1"/>
            </p:cNvSpPr>
            <p:nvPr/>
          </p:nvSpPr>
          <p:spPr>
            <a:xfrm>
              <a:off x="9385543" y="3200594"/>
              <a:ext cx="279104" cy="27910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1" name="Oval 40">
              <a:extLst>
                <a:ext uri="{FF2B5EF4-FFF2-40B4-BE49-F238E27FC236}">
                  <a16:creationId xmlns:a16="http://schemas.microsoft.com/office/drawing/2014/main" id="{1B4BC2E7-53D6-4F45-BF4F-D2F21B89F827}"/>
                </a:ext>
              </a:extLst>
            </p:cNvPr>
            <p:cNvSpPr>
              <a:spLocks noChangeAspect="1"/>
            </p:cNvSpPr>
            <p:nvPr/>
          </p:nvSpPr>
          <p:spPr>
            <a:xfrm>
              <a:off x="6644061" y="4946765"/>
              <a:ext cx="143224" cy="14322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sp>
          <p:nvSpPr>
            <p:cNvPr id="42" name="Oval 41">
              <a:extLst>
                <a:ext uri="{FF2B5EF4-FFF2-40B4-BE49-F238E27FC236}">
                  <a16:creationId xmlns:a16="http://schemas.microsoft.com/office/drawing/2014/main" id="{7389C4E9-8C52-3340-9057-5F2BA3C36E86}"/>
                </a:ext>
              </a:extLst>
            </p:cNvPr>
            <p:cNvSpPr>
              <a:spLocks noChangeAspect="1"/>
            </p:cNvSpPr>
            <p:nvPr/>
          </p:nvSpPr>
          <p:spPr>
            <a:xfrm>
              <a:off x="8531604" y="3439286"/>
              <a:ext cx="307014" cy="307014"/>
            </a:xfrm>
            <a:prstGeom prst="ellipse">
              <a:avLst/>
            </a:prstGeom>
            <a:noFill/>
            <a:ln w="28575">
              <a:solidFill>
                <a:schemeClr val="tx2"/>
              </a:solidFill>
            </a:ln>
            <a:effectLst>
              <a:glow rad="63500">
                <a:schemeClr val="accent1">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a:ln w="0"/>
                <a:solidFill>
                  <a:schemeClr val="bg2"/>
                </a:solidFill>
                <a:effectLst>
                  <a:innerShdw blurRad="63500" dist="50800" dir="13500000">
                    <a:srgbClr val="000000">
                      <a:alpha val="50000"/>
                    </a:srgbClr>
                  </a:innerShdw>
                </a:effectLst>
              </a:endParaRPr>
            </a:p>
          </p:txBody>
        </p:sp>
      </p:grpSp>
      <p:cxnSp>
        <p:nvCxnSpPr>
          <p:cNvPr id="6" name="Straight Arrow Connector 5">
            <a:extLst>
              <a:ext uri="{FF2B5EF4-FFF2-40B4-BE49-F238E27FC236}">
                <a16:creationId xmlns:a16="http://schemas.microsoft.com/office/drawing/2014/main" id="{6A50CD6C-7979-2146-B9DD-FFB3C5D83055}"/>
              </a:ext>
            </a:extLst>
          </p:cNvPr>
          <p:cNvCxnSpPr/>
          <p:nvPr/>
        </p:nvCxnSpPr>
        <p:spPr>
          <a:xfrm>
            <a:off x="2587095" y="5829300"/>
            <a:ext cx="7665972" cy="0"/>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240B97-4F2C-1981-1742-FD369753C84C}"/>
              </a:ext>
            </a:extLst>
          </p:cNvPr>
          <p:cNvSpPr txBox="1"/>
          <p:nvPr/>
        </p:nvSpPr>
        <p:spPr>
          <a:xfrm>
            <a:off x="1889621" y="5476710"/>
            <a:ext cx="676842" cy="400110"/>
          </a:xfrm>
          <a:prstGeom prst="rect">
            <a:avLst/>
          </a:prstGeom>
          <a:noFill/>
        </p:spPr>
        <p:txBody>
          <a:bodyPr wrap="square" rtlCol="0">
            <a:spAutoFit/>
          </a:bodyPr>
          <a:lstStyle/>
          <a:p>
            <a:pPr algn="r"/>
            <a:r>
              <a:rPr lang="en-US" sz="1000" b="1">
                <a:solidFill>
                  <a:srgbClr val="003896"/>
                </a:solidFill>
                <a:latin typeface="Arial Regular"/>
              </a:rPr>
              <a:t>Lower</a:t>
            </a:r>
          </a:p>
          <a:p>
            <a:pPr algn="r"/>
            <a:r>
              <a:rPr lang="en-US" sz="1000" b="1">
                <a:solidFill>
                  <a:srgbClr val="003896"/>
                </a:solidFill>
                <a:latin typeface="Arial Regular"/>
              </a:rPr>
              <a:t>Reach</a:t>
            </a:r>
          </a:p>
        </p:txBody>
      </p:sp>
      <p:sp>
        <p:nvSpPr>
          <p:cNvPr id="13" name="TextBox 12">
            <a:extLst>
              <a:ext uri="{FF2B5EF4-FFF2-40B4-BE49-F238E27FC236}">
                <a16:creationId xmlns:a16="http://schemas.microsoft.com/office/drawing/2014/main" id="{95FEFCCD-86F1-276D-D987-5D922038D6FD}"/>
              </a:ext>
            </a:extLst>
          </p:cNvPr>
          <p:cNvSpPr txBox="1"/>
          <p:nvPr/>
        </p:nvSpPr>
        <p:spPr>
          <a:xfrm>
            <a:off x="1956992" y="2560444"/>
            <a:ext cx="609471" cy="400110"/>
          </a:xfrm>
          <a:prstGeom prst="rect">
            <a:avLst/>
          </a:prstGeom>
          <a:noFill/>
        </p:spPr>
        <p:txBody>
          <a:bodyPr wrap="square" rtlCol="0">
            <a:spAutoFit/>
          </a:bodyPr>
          <a:lstStyle/>
          <a:p>
            <a:pPr algn="r"/>
            <a:r>
              <a:rPr lang="en-US" sz="1000" b="1">
                <a:solidFill>
                  <a:srgbClr val="003896"/>
                </a:solidFill>
                <a:latin typeface="Arial Regular"/>
              </a:rPr>
              <a:t>Higher</a:t>
            </a:r>
          </a:p>
          <a:p>
            <a:pPr algn="r"/>
            <a:r>
              <a:rPr lang="en-US" sz="1000" b="1">
                <a:solidFill>
                  <a:srgbClr val="003896"/>
                </a:solidFill>
                <a:latin typeface="Arial Regular"/>
              </a:rPr>
              <a:t>Reach</a:t>
            </a:r>
          </a:p>
        </p:txBody>
      </p:sp>
      <p:sp>
        <p:nvSpPr>
          <p:cNvPr id="18" name="TextBox 17">
            <a:extLst>
              <a:ext uri="{FF2B5EF4-FFF2-40B4-BE49-F238E27FC236}">
                <a16:creationId xmlns:a16="http://schemas.microsoft.com/office/drawing/2014/main" id="{38523CDB-3AE3-BD00-2DC3-EF83177BBE44}"/>
              </a:ext>
            </a:extLst>
          </p:cNvPr>
          <p:cNvSpPr txBox="1"/>
          <p:nvPr/>
        </p:nvSpPr>
        <p:spPr>
          <a:xfrm>
            <a:off x="8169082" y="5857724"/>
            <a:ext cx="2083985" cy="246221"/>
          </a:xfrm>
          <a:prstGeom prst="rect">
            <a:avLst/>
          </a:prstGeom>
          <a:noFill/>
        </p:spPr>
        <p:txBody>
          <a:bodyPr wrap="square" rtlCol="0">
            <a:spAutoFit/>
          </a:bodyPr>
          <a:lstStyle/>
          <a:p>
            <a:pPr algn="ctr"/>
            <a:r>
              <a:rPr lang="en-US" sz="1000" b="1">
                <a:solidFill>
                  <a:srgbClr val="003896"/>
                </a:solidFill>
                <a:latin typeface="Arial Regular"/>
              </a:rPr>
              <a:t>Ready Sooner (within 1 year)</a:t>
            </a:r>
          </a:p>
        </p:txBody>
      </p:sp>
      <p:sp>
        <p:nvSpPr>
          <p:cNvPr id="19" name="TextBox 18">
            <a:extLst>
              <a:ext uri="{FF2B5EF4-FFF2-40B4-BE49-F238E27FC236}">
                <a16:creationId xmlns:a16="http://schemas.microsoft.com/office/drawing/2014/main" id="{302DFBA0-F9D3-283F-A63A-62D0B5B3B119}"/>
              </a:ext>
            </a:extLst>
          </p:cNvPr>
          <p:cNvSpPr txBox="1"/>
          <p:nvPr/>
        </p:nvSpPr>
        <p:spPr>
          <a:xfrm>
            <a:off x="2587095" y="5846824"/>
            <a:ext cx="1783803" cy="246221"/>
          </a:xfrm>
          <a:prstGeom prst="rect">
            <a:avLst/>
          </a:prstGeom>
          <a:noFill/>
        </p:spPr>
        <p:txBody>
          <a:bodyPr wrap="square" rtlCol="0">
            <a:spAutoFit/>
          </a:bodyPr>
          <a:lstStyle/>
          <a:p>
            <a:r>
              <a:rPr lang="en-US" sz="1000" b="1">
                <a:solidFill>
                  <a:srgbClr val="003896"/>
                </a:solidFill>
                <a:latin typeface="Arial Regular"/>
              </a:rPr>
              <a:t>Ready Later (3-4 years)</a:t>
            </a:r>
          </a:p>
        </p:txBody>
      </p:sp>
      <p:sp>
        <p:nvSpPr>
          <p:cNvPr id="21" name="Text Placeholder 4">
            <a:extLst>
              <a:ext uri="{FF2B5EF4-FFF2-40B4-BE49-F238E27FC236}">
                <a16:creationId xmlns:a16="http://schemas.microsoft.com/office/drawing/2014/main" id="{A50CE65F-BA5E-273A-AB78-EA47B8928517}"/>
              </a:ext>
            </a:extLst>
          </p:cNvPr>
          <p:cNvSpPr txBox="1">
            <a:spLocks/>
          </p:cNvSpPr>
          <p:nvPr/>
        </p:nvSpPr>
        <p:spPr bwMode="auto">
          <a:xfrm>
            <a:off x="573366" y="285838"/>
            <a:ext cx="10844212" cy="688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4400" kern="1200">
                <a:solidFill>
                  <a:srgbClr val="1D58A4"/>
                </a:solidFill>
                <a:latin typeface="Source Sans Pro" panose="020B0503030403020204" pitchFamily="34" charset="0"/>
                <a:ea typeface="Source Sans Pro" panose="020B0503030403020204" pitchFamily="34" charset="0"/>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400" b="1">
                <a:solidFill>
                  <a:schemeClr val="bg1"/>
                </a:solidFill>
                <a:latin typeface="Arial Regular"/>
                <a:ea typeface="Source Sans Pro"/>
              </a:rPr>
              <a:t>Use case insights: Detailed results in context</a:t>
            </a:r>
          </a:p>
        </p:txBody>
      </p:sp>
      <p:sp>
        <p:nvSpPr>
          <p:cNvPr id="3" name="TextBox 2">
            <a:extLst>
              <a:ext uri="{FF2B5EF4-FFF2-40B4-BE49-F238E27FC236}">
                <a16:creationId xmlns:a16="http://schemas.microsoft.com/office/drawing/2014/main" id="{C6AC81CE-A1DE-80AD-124D-A4AC06EB99E0}"/>
              </a:ext>
            </a:extLst>
          </p:cNvPr>
          <p:cNvSpPr txBox="1"/>
          <p:nvPr/>
        </p:nvSpPr>
        <p:spPr>
          <a:xfrm>
            <a:off x="7988051" y="4482599"/>
            <a:ext cx="224538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LARGER/DARKER BUBBLE SIZE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Higher relative benefit</a:t>
            </a:r>
            <a:endParaRPr lang="en-US" sz="900">
              <a:solidFill>
                <a:schemeClr val="tx1"/>
              </a:solidFill>
              <a:latin typeface="Arial Regular"/>
            </a:endParaRPr>
          </a:p>
        </p:txBody>
      </p:sp>
      <p:sp>
        <p:nvSpPr>
          <p:cNvPr id="26" name="TextBox 25">
            <a:extLst>
              <a:ext uri="{FF2B5EF4-FFF2-40B4-BE49-F238E27FC236}">
                <a16:creationId xmlns:a16="http://schemas.microsoft.com/office/drawing/2014/main" id="{C184D912-8813-8731-69F7-67B3C0B9E668}"/>
              </a:ext>
            </a:extLst>
          </p:cNvPr>
          <p:cNvSpPr txBox="1"/>
          <p:nvPr/>
        </p:nvSpPr>
        <p:spPr>
          <a:xfrm>
            <a:off x="8139887" y="4928855"/>
            <a:ext cx="1941712" cy="50783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rtl="0">
              <a:defRPr sz="1400" b="0" i="0" u="none" strike="noStrike" kern="1200" spc="0" baseline="0">
                <a:solidFill>
                  <a:srgbClr val="000000">
                    <a:lumMod val="65000"/>
                    <a:lumOff val="35000"/>
                  </a:srgbClr>
                </a:solidFill>
                <a:latin typeface="+mn-lt"/>
                <a:ea typeface="+mn-ea"/>
                <a:cs typeface="+mn-cs"/>
              </a:defRPr>
            </a:pPr>
            <a:r>
              <a:rPr lang="en-US" sz="900" b="1" baseline="0">
                <a:solidFill>
                  <a:schemeClr val="tx1"/>
                </a:solidFill>
                <a:latin typeface="Arial Regular"/>
              </a:rPr>
              <a:t>BLUE HALO         </a:t>
            </a:r>
          </a:p>
          <a:p>
            <a:pPr algn="ctr" rtl="0">
              <a:defRPr sz="1400" b="0" i="0" u="none" strike="noStrike" kern="1200" spc="0" baseline="0">
                <a:solidFill>
                  <a:srgbClr val="000000">
                    <a:lumMod val="65000"/>
                    <a:lumOff val="35000"/>
                  </a:srgbClr>
                </a:solidFill>
                <a:latin typeface="+mn-lt"/>
                <a:ea typeface="+mn-ea"/>
                <a:cs typeface="+mn-cs"/>
              </a:defRPr>
            </a:pPr>
            <a:r>
              <a:rPr lang="en-US" sz="900" baseline="0">
                <a:solidFill>
                  <a:schemeClr val="tx1"/>
                </a:solidFill>
                <a:latin typeface="Arial Regular"/>
              </a:rPr>
              <a:t>= Use cases third party enablers identified as top-3 priority</a:t>
            </a:r>
            <a:endParaRPr lang="en-US" sz="900">
              <a:solidFill>
                <a:schemeClr val="tx1"/>
              </a:solidFill>
              <a:latin typeface="Arial Regular"/>
            </a:endParaRPr>
          </a:p>
        </p:txBody>
      </p:sp>
      <p:sp>
        <p:nvSpPr>
          <p:cNvPr id="25" name="Oval 24">
            <a:extLst>
              <a:ext uri="{FF2B5EF4-FFF2-40B4-BE49-F238E27FC236}">
                <a16:creationId xmlns:a16="http://schemas.microsoft.com/office/drawing/2014/main" id="{F242C0D7-06E0-9AB8-1DC4-EF62E432D0A2}"/>
              </a:ext>
            </a:extLst>
          </p:cNvPr>
          <p:cNvSpPr>
            <a:spLocks noChangeAspect="1"/>
          </p:cNvSpPr>
          <p:nvPr/>
        </p:nvSpPr>
        <p:spPr>
          <a:xfrm>
            <a:off x="8206715" y="5139157"/>
            <a:ext cx="85279" cy="85279"/>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50">
              <a:ln w="0"/>
              <a:solidFill>
                <a:schemeClr val="bg2"/>
              </a:solidFill>
              <a:effectLst>
                <a:innerShdw blurRad="63500" dist="50800" dir="13500000">
                  <a:srgbClr val="000000">
                    <a:alpha val="50000"/>
                  </a:srgbClr>
                </a:innerShdw>
              </a:effectLst>
              <a:latin typeface="Arial Regular"/>
            </a:endParaRPr>
          </a:p>
        </p:txBody>
      </p:sp>
      <p:cxnSp>
        <p:nvCxnSpPr>
          <p:cNvPr id="43" name="Straight Arrow Connector 42">
            <a:extLst>
              <a:ext uri="{FF2B5EF4-FFF2-40B4-BE49-F238E27FC236}">
                <a16:creationId xmlns:a16="http://schemas.microsoft.com/office/drawing/2014/main" id="{FCF0F563-E7F7-1845-90E7-6AF5172A62C9}"/>
              </a:ext>
            </a:extLst>
          </p:cNvPr>
          <p:cNvCxnSpPr>
            <a:cxnSpLocks/>
          </p:cNvCxnSpPr>
          <p:nvPr/>
        </p:nvCxnSpPr>
        <p:spPr>
          <a:xfrm flipV="1">
            <a:off x="2589402" y="2410255"/>
            <a:ext cx="0" cy="3425529"/>
          </a:xfrm>
          <a:prstGeom prst="straightConnector1">
            <a:avLst/>
          </a:prstGeom>
          <a:ln w="12700">
            <a:solidFill>
              <a:srgbClr val="0038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7D3706E-4B73-C84E-AF5C-1F26145375F6}"/>
              </a:ext>
            </a:extLst>
          </p:cNvPr>
          <p:cNvSpPr/>
          <p:nvPr/>
        </p:nvSpPr>
        <p:spPr>
          <a:xfrm>
            <a:off x="0" y="1226283"/>
            <a:ext cx="12192000" cy="1002567"/>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24" name="Text Placeholder 4">
            <a:extLst>
              <a:ext uri="{FF2B5EF4-FFF2-40B4-BE49-F238E27FC236}">
                <a16:creationId xmlns:a16="http://schemas.microsoft.com/office/drawing/2014/main" id="{715DB9F2-3697-F44A-9177-D217F62446DB}"/>
              </a:ext>
            </a:extLst>
          </p:cNvPr>
          <p:cNvSpPr txBox="1">
            <a:spLocks/>
          </p:cNvSpPr>
          <p:nvPr/>
        </p:nvSpPr>
        <p:spPr bwMode="auto">
          <a:xfrm>
            <a:off x="641805" y="1367365"/>
            <a:ext cx="11183043" cy="7331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a:ea typeface="Source Sans Pro" charset="0"/>
              </a:rPr>
              <a:t>Respondents shared views into the timing, reach and relative benefits of use cases. The darker shaded and larger bubbles are seen as being relatively high benefit. The combined assessments identified earned wage access, payroll funding, invoice payments and government emergency disbursements as having the greatest benefit overall.  Blue halo use cases indicate respondents selected them as delivering the most benefit for the least effort in the shortest time.</a:t>
            </a:r>
            <a:endParaRPr lang="en-US" sz="1200"/>
          </a:p>
        </p:txBody>
      </p:sp>
      <p:sp>
        <p:nvSpPr>
          <p:cNvPr id="2" name="Oval 1">
            <a:extLst>
              <a:ext uri="{FF2B5EF4-FFF2-40B4-BE49-F238E27FC236}">
                <a16:creationId xmlns:a16="http://schemas.microsoft.com/office/drawing/2014/main" id="{2F3EC178-8F70-9791-57AE-296067E313B2}"/>
              </a:ext>
            </a:extLst>
          </p:cNvPr>
          <p:cNvSpPr/>
          <p:nvPr/>
        </p:nvSpPr>
        <p:spPr>
          <a:xfrm rot="18906020">
            <a:off x="8220842" y="2624143"/>
            <a:ext cx="2255033" cy="1173540"/>
          </a:xfrm>
          <a:prstGeom prst="ellipse">
            <a:avLst/>
          </a:prstGeom>
          <a:noFill/>
          <a:ln w="9525">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4" name="Isosceles Triangle 41">
            <a:extLst>
              <a:ext uri="{FF2B5EF4-FFF2-40B4-BE49-F238E27FC236}">
                <a16:creationId xmlns:a16="http://schemas.microsoft.com/office/drawing/2014/main" id="{1690ED40-CC28-06EE-E291-8751D06691AC}"/>
              </a:ext>
            </a:extLst>
          </p:cNvPr>
          <p:cNvSpPr/>
          <p:nvPr/>
        </p:nvSpPr>
        <p:spPr>
          <a:xfrm rot="10087211">
            <a:off x="4273885" y="2709718"/>
            <a:ext cx="4535310" cy="2141712"/>
          </a:xfrm>
          <a:prstGeom prst="triangle">
            <a:avLst>
              <a:gd name="adj" fmla="val 46784"/>
            </a:avLst>
          </a:prstGeom>
          <a:noFill/>
          <a:ln w="9525">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5" name="Trapezoid 4">
            <a:extLst>
              <a:ext uri="{FF2B5EF4-FFF2-40B4-BE49-F238E27FC236}">
                <a16:creationId xmlns:a16="http://schemas.microsoft.com/office/drawing/2014/main" id="{D4C4B041-B1CA-09CE-9478-915F834C57DC}"/>
              </a:ext>
            </a:extLst>
          </p:cNvPr>
          <p:cNvSpPr/>
          <p:nvPr/>
        </p:nvSpPr>
        <p:spPr>
          <a:xfrm rot="10800000">
            <a:off x="4977580" y="3300109"/>
            <a:ext cx="3450283" cy="2054621"/>
          </a:xfrm>
          <a:prstGeom prst="trapezoid">
            <a:avLst/>
          </a:prstGeom>
          <a:noFill/>
          <a:ln w="9525">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0146FF5-CBD5-6D0E-1A9D-1AFA38524505}"/>
              </a:ext>
            </a:extLst>
          </p:cNvPr>
          <p:cNvSpPr/>
          <p:nvPr/>
        </p:nvSpPr>
        <p:spPr>
          <a:xfrm rot="21294172">
            <a:off x="2624492" y="3718816"/>
            <a:ext cx="3716487" cy="2107618"/>
          </a:xfrm>
          <a:prstGeom prst="ellipse">
            <a:avLst/>
          </a:prstGeom>
          <a:noFill/>
          <a:ln w="9525">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80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D72E2C87-53C1-474B-B528-5660380EC0B3}"/>
              </a:ext>
            </a:extLst>
          </p:cNvPr>
          <p:cNvSpPr/>
          <p:nvPr/>
        </p:nvSpPr>
        <p:spPr>
          <a:xfrm>
            <a:off x="-7683" y="4195601"/>
            <a:ext cx="12191999" cy="1831229"/>
          </a:xfrm>
          <a:prstGeom prst="rect">
            <a:avLst/>
          </a:prstGeom>
          <a:solidFill>
            <a:srgbClr val="ABDBE2">
              <a:alpha val="52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Regular"/>
            </a:endParaRPr>
          </a:p>
        </p:txBody>
      </p:sp>
      <p:sp>
        <p:nvSpPr>
          <p:cNvPr id="77" name="Text Placeholder 4">
            <a:extLst>
              <a:ext uri="{FF2B5EF4-FFF2-40B4-BE49-F238E27FC236}">
                <a16:creationId xmlns:a16="http://schemas.microsoft.com/office/drawing/2014/main" id="{0C59C03A-0322-8544-B0B5-A3CA1919DF53}"/>
              </a:ext>
            </a:extLst>
          </p:cNvPr>
          <p:cNvSpPr txBox="1">
            <a:spLocks/>
          </p:cNvSpPr>
          <p:nvPr/>
        </p:nvSpPr>
        <p:spPr bwMode="auto">
          <a:xfrm>
            <a:off x="525413" y="1405272"/>
            <a:ext cx="11183043" cy="375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a:ea typeface="Source Sans Pro" charset="0"/>
              </a:rPr>
              <a:t>Third-party enablers shared views into the timing, reach and relative benefits of use cases. These use cases were then grouped by themes for discussion.  </a:t>
            </a:r>
            <a:endParaRPr lang="en-US" sz="1200"/>
          </a:p>
        </p:txBody>
      </p:sp>
      <p:sp>
        <p:nvSpPr>
          <p:cNvPr id="80" name="TextBox 79">
            <a:extLst>
              <a:ext uri="{FF2B5EF4-FFF2-40B4-BE49-F238E27FC236}">
                <a16:creationId xmlns:a16="http://schemas.microsoft.com/office/drawing/2014/main" id="{A9E32C56-443E-7548-B2CB-7E9DEB958C63}"/>
              </a:ext>
            </a:extLst>
          </p:cNvPr>
          <p:cNvSpPr txBox="1"/>
          <p:nvPr/>
        </p:nvSpPr>
        <p:spPr>
          <a:xfrm>
            <a:off x="458996" y="1883719"/>
            <a:ext cx="1903085" cy="523220"/>
          </a:xfrm>
          <a:prstGeom prst="rect">
            <a:avLst/>
          </a:prstGeom>
          <a:noFill/>
        </p:spPr>
        <p:txBody>
          <a:bodyPr wrap="none" rtlCol="0">
            <a:spAutoFit/>
          </a:bodyPr>
          <a:lstStyle/>
          <a:p>
            <a:pPr algn="ctr"/>
            <a:r>
              <a:rPr lang="en-US" altLang="en-US" sz="1400" b="1">
                <a:solidFill>
                  <a:schemeClr val="tx2"/>
                </a:solidFill>
                <a:latin typeface="Arial Regular"/>
                <a:ea typeface="Source Sans Pro"/>
                <a:cs typeface="Source Sans Pro" panose="020B0503030403020204" pitchFamily="34" charset="0"/>
              </a:rPr>
              <a:t>1. </a:t>
            </a:r>
            <a:r>
              <a:rPr lang="en-US" sz="1400" b="1">
                <a:solidFill>
                  <a:srgbClr val="003896"/>
                </a:solidFill>
                <a:latin typeface="Arial" panose="020B0604020202020204" pitchFamily="34" charset="0"/>
                <a:cs typeface="Arial" panose="020B0604020202020204" pitchFamily="34" charset="0"/>
              </a:rPr>
              <a:t>Enable innovative</a:t>
            </a:r>
          </a:p>
          <a:p>
            <a:pPr algn="ctr"/>
            <a:r>
              <a:rPr lang="en-US" sz="1400" b="1">
                <a:solidFill>
                  <a:srgbClr val="003896"/>
                </a:solidFill>
                <a:latin typeface="Arial" panose="020B0604020202020204" pitchFamily="34" charset="0"/>
                <a:cs typeface="Arial" panose="020B0604020202020204" pitchFamily="34" charset="0"/>
              </a:rPr>
              <a:t>receipt today</a:t>
            </a:r>
          </a:p>
        </p:txBody>
      </p:sp>
      <p:sp>
        <p:nvSpPr>
          <p:cNvPr id="81" name="TextBox 80">
            <a:extLst>
              <a:ext uri="{FF2B5EF4-FFF2-40B4-BE49-F238E27FC236}">
                <a16:creationId xmlns:a16="http://schemas.microsoft.com/office/drawing/2014/main" id="{2FEF528D-905B-CF41-ADE3-509369D51D7D}"/>
              </a:ext>
            </a:extLst>
          </p:cNvPr>
          <p:cNvSpPr txBox="1"/>
          <p:nvPr/>
        </p:nvSpPr>
        <p:spPr>
          <a:xfrm>
            <a:off x="312636" y="4426673"/>
            <a:ext cx="1632819" cy="884858"/>
          </a:xfrm>
          <a:prstGeom prst="rect">
            <a:avLst/>
          </a:prstGeom>
          <a:noFill/>
        </p:spPr>
        <p:txBody>
          <a:bodyPr wrap="none" rtlCol="0">
            <a:spAutoFit/>
          </a:bodyPr>
          <a:lstStyle/>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Earned wage access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Wallet funding</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Online gaming</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Friends and family</a:t>
            </a:r>
          </a:p>
        </p:txBody>
      </p:sp>
      <p:pic>
        <p:nvPicPr>
          <p:cNvPr id="82" name="Picture 81">
            <a:extLst>
              <a:ext uri="{FF2B5EF4-FFF2-40B4-BE49-F238E27FC236}">
                <a16:creationId xmlns:a16="http://schemas.microsoft.com/office/drawing/2014/main" id="{BFFD3C6F-20BC-3B4F-A0A2-C114A451A8C5}"/>
              </a:ext>
            </a:extLst>
          </p:cNvPr>
          <p:cNvPicPr>
            <a:picLocks noChangeAspect="1"/>
          </p:cNvPicPr>
          <p:nvPr/>
        </p:nvPicPr>
        <p:blipFill>
          <a:blip r:embed="rId3"/>
          <a:stretch>
            <a:fillRect/>
          </a:stretch>
        </p:blipFill>
        <p:spPr>
          <a:xfrm>
            <a:off x="104130" y="2516517"/>
            <a:ext cx="2743200" cy="1534865"/>
          </a:xfrm>
          <a:prstGeom prst="rect">
            <a:avLst/>
          </a:prstGeom>
        </p:spPr>
      </p:pic>
      <p:sp>
        <p:nvSpPr>
          <p:cNvPr id="85" name="TextBox 84">
            <a:extLst>
              <a:ext uri="{FF2B5EF4-FFF2-40B4-BE49-F238E27FC236}">
                <a16:creationId xmlns:a16="http://schemas.microsoft.com/office/drawing/2014/main" id="{18756C76-80A6-DF46-B10D-2828232317E4}"/>
              </a:ext>
            </a:extLst>
          </p:cNvPr>
          <p:cNvSpPr txBox="1"/>
          <p:nvPr/>
        </p:nvSpPr>
        <p:spPr>
          <a:xfrm>
            <a:off x="3252441" y="1883719"/>
            <a:ext cx="2451312" cy="523220"/>
          </a:xfrm>
          <a:prstGeom prst="rect">
            <a:avLst/>
          </a:prstGeom>
          <a:noFill/>
        </p:spPr>
        <p:txBody>
          <a:bodyPr wrap="none" rtlCol="0">
            <a:spAutoFit/>
          </a:bodyPr>
          <a:lstStyle/>
          <a:p>
            <a:pPr algn="ctr"/>
            <a:r>
              <a:rPr lang="en-US" altLang="en-US" sz="1400" b="1">
                <a:solidFill>
                  <a:schemeClr val="tx2"/>
                </a:solidFill>
                <a:latin typeface="Arial Regular"/>
                <a:ea typeface="Source Sans Pro"/>
                <a:cs typeface="Source Sans Pro" panose="020B0503030403020204" pitchFamily="34" charset="0"/>
              </a:rPr>
              <a:t>2. </a:t>
            </a:r>
            <a:r>
              <a:rPr lang="en-US" sz="1400" b="1">
                <a:solidFill>
                  <a:srgbClr val="003896"/>
                </a:solidFill>
                <a:latin typeface="Arial" panose="020B0604020202020204" pitchFamily="34" charset="0"/>
                <a:cs typeface="Arial" panose="020B0604020202020204" pitchFamily="34" charset="0"/>
              </a:rPr>
              <a:t>Enable strategic sender </a:t>
            </a:r>
          </a:p>
          <a:p>
            <a:pPr algn="ctr"/>
            <a:r>
              <a:rPr lang="en-US" sz="1400" b="1">
                <a:solidFill>
                  <a:srgbClr val="003896"/>
                </a:solidFill>
                <a:latin typeface="Arial" panose="020B0604020202020204" pitchFamily="34" charset="0"/>
                <a:cs typeface="Arial" panose="020B0604020202020204" pitchFamily="34" charset="0"/>
              </a:rPr>
              <a:t>and receiver use cases</a:t>
            </a:r>
          </a:p>
        </p:txBody>
      </p:sp>
      <p:sp>
        <p:nvSpPr>
          <p:cNvPr id="86" name="TextBox 85">
            <a:extLst>
              <a:ext uri="{FF2B5EF4-FFF2-40B4-BE49-F238E27FC236}">
                <a16:creationId xmlns:a16="http://schemas.microsoft.com/office/drawing/2014/main" id="{1E064397-8CD5-384C-B5A6-826879CBAC86}"/>
              </a:ext>
            </a:extLst>
          </p:cNvPr>
          <p:cNvSpPr txBox="1"/>
          <p:nvPr/>
        </p:nvSpPr>
        <p:spPr>
          <a:xfrm>
            <a:off x="3163517" y="4426673"/>
            <a:ext cx="2732479" cy="1508105"/>
          </a:xfrm>
          <a:prstGeom prst="rect">
            <a:avLst/>
          </a:prstGeom>
          <a:noFill/>
        </p:spPr>
        <p:txBody>
          <a:bodyPr wrap="none" rtlCol="0">
            <a:spAutoFit/>
          </a:bodyPr>
          <a:lstStyle/>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Payroll / payroll funding</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Online banking bill pay</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Taxes / tax payments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Loan disbursements (real estate, auto)</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Wealth management</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Govt emergency</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Govt benefits</a:t>
            </a:r>
          </a:p>
        </p:txBody>
      </p:sp>
      <p:pic>
        <p:nvPicPr>
          <p:cNvPr id="87" name="Picture 86">
            <a:extLst>
              <a:ext uri="{FF2B5EF4-FFF2-40B4-BE49-F238E27FC236}">
                <a16:creationId xmlns:a16="http://schemas.microsoft.com/office/drawing/2014/main" id="{04DEA40E-86BC-5B4B-9409-C9CACDD1A8F4}"/>
              </a:ext>
            </a:extLst>
          </p:cNvPr>
          <p:cNvPicPr>
            <a:picLocks noChangeAspect="1"/>
          </p:cNvPicPr>
          <p:nvPr/>
        </p:nvPicPr>
        <p:blipFill>
          <a:blip r:embed="rId4"/>
          <a:stretch>
            <a:fillRect/>
          </a:stretch>
        </p:blipFill>
        <p:spPr>
          <a:xfrm>
            <a:off x="3163062" y="2517390"/>
            <a:ext cx="2743200" cy="1533119"/>
          </a:xfrm>
          <a:prstGeom prst="rect">
            <a:avLst/>
          </a:prstGeom>
        </p:spPr>
      </p:pic>
      <p:sp>
        <p:nvSpPr>
          <p:cNvPr id="90" name="TextBox 89">
            <a:extLst>
              <a:ext uri="{FF2B5EF4-FFF2-40B4-BE49-F238E27FC236}">
                <a16:creationId xmlns:a16="http://schemas.microsoft.com/office/drawing/2014/main" id="{D80FEDF0-CEE4-D442-AA07-C65307BF68EB}"/>
              </a:ext>
            </a:extLst>
          </p:cNvPr>
          <p:cNvSpPr txBox="1"/>
          <p:nvPr/>
        </p:nvSpPr>
        <p:spPr>
          <a:xfrm>
            <a:off x="6486631" y="1883719"/>
            <a:ext cx="2102199" cy="523219"/>
          </a:xfrm>
          <a:prstGeom prst="rect">
            <a:avLst/>
          </a:prstGeom>
          <a:noFill/>
        </p:spPr>
        <p:txBody>
          <a:bodyPr wrap="square" rtlCol="0">
            <a:spAutoFit/>
          </a:bodyPr>
          <a:lstStyle/>
          <a:p>
            <a:pPr algn="ctr"/>
            <a:r>
              <a:rPr lang="en-US" altLang="en-US" sz="1400" b="1">
                <a:solidFill>
                  <a:schemeClr val="tx2"/>
                </a:solidFill>
                <a:latin typeface="Arial Regular"/>
                <a:ea typeface="Source Sans Pro"/>
                <a:cs typeface="Source Sans Pro" panose="020B0503030403020204" pitchFamily="34" charset="0"/>
              </a:rPr>
              <a:t>3. </a:t>
            </a:r>
            <a:r>
              <a:rPr lang="en-US" sz="1400" b="1">
                <a:solidFill>
                  <a:srgbClr val="003896"/>
                </a:solidFill>
                <a:latin typeface="Arial" panose="020B0604020202020204" pitchFamily="34" charset="0"/>
                <a:cs typeface="Arial" panose="020B0604020202020204" pitchFamily="34" charset="0"/>
              </a:rPr>
              <a:t>Higher value send use cases</a:t>
            </a:r>
          </a:p>
        </p:txBody>
      </p:sp>
      <p:sp>
        <p:nvSpPr>
          <p:cNvPr id="91" name="TextBox 90">
            <a:extLst>
              <a:ext uri="{FF2B5EF4-FFF2-40B4-BE49-F238E27FC236}">
                <a16:creationId xmlns:a16="http://schemas.microsoft.com/office/drawing/2014/main" id="{EDD17542-6812-C644-94A0-608F76C7C95B}"/>
              </a:ext>
            </a:extLst>
          </p:cNvPr>
          <p:cNvSpPr txBox="1"/>
          <p:nvPr/>
        </p:nvSpPr>
        <p:spPr>
          <a:xfrm>
            <a:off x="6458317" y="4426673"/>
            <a:ext cx="2102499" cy="1300356"/>
          </a:xfrm>
          <a:prstGeom prst="rect">
            <a:avLst/>
          </a:prstGeom>
          <a:noFill/>
        </p:spPr>
        <p:txBody>
          <a:bodyPr wrap="none" rtlCol="0">
            <a:spAutoFit/>
          </a:bodyPr>
          <a:lstStyle/>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Invoice / supplier</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Request for pay (bill pay)</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Merchant settlement</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Legal &amp; insurance payments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Cash concentration</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Household / SMB services</a:t>
            </a:r>
          </a:p>
        </p:txBody>
      </p:sp>
      <p:pic>
        <p:nvPicPr>
          <p:cNvPr id="92" name="Picture 91">
            <a:extLst>
              <a:ext uri="{FF2B5EF4-FFF2-40B4-BE49-F238E27FC236}">
                <a16:creationId xmlns:a16="http://schemas.microsoft.com/office/drawing/2014/main" id="{DE9A37D6-8AC2-9D4B-A254-EDF32D8E4B61}"/>
              </a:ext>
            </a:extLst>
          </p:cNvPr>
          <p:cNvPicPr>
            <a:picLocks noChangeAspect="1"/>
          </p:cNvPicPr>
          <p:nvPr/>
        </p:nvPicPr>
        <p:blipFill>
          <a:blip r:embed="rId5"/>
          <a:stretch>
            <a:fillRect/>
          </a:stretch>
        </p:blipFill>
        <p:spPr>
          <a:xfrm>
            <a:off x="6221994" y="2406938"/>
            <a:ext cx="2743200" cy="1527682"/>
          </a:xfrm>
          <a:prstGeom prst="rect">
            <a:avLst/>
          </a:prstGeom>
        </p:spPr>
      </p:pic>
      <p:sp>
        <p:nvSpPr>
          <p:cNvPr id="95" name="TextBox 94">
            <a:extLst>
              <a:ext uri="{FF2B5EF4-FFF2-40B4-BE49-F238E27FC236}">
                <a16:creationId xmlns:a16="http://schemas.microsoft.com/office/drawing/2014/main" id="{5DD78A56-C317-D84F-AC51-766C3CD7523A}"/>
              </a:ext>
            </a:extLst>
          </p:cNvPr>
          <p:cNvSpPr txBox="1"/>
          <p:nvPr/>
        </p:nvSpPr>
        <p:spPr>
          <a:xfrm>
            <a:off x="9201160" y="1883719"/>
            <a:ext cx="2791695" cy="523220"/>
          </a:xfrm>
          <a:prstGeom prst="rect">
            <a:avLst/>
          </a:prstGeom>
          <a:noFill/>
        </p:spPr>
        <p:txBody>
          <a:bodyPr wrap="square" rtlCol="0">
            <a:spAutoFit/>
          </a:bodyPr>
          <a:lstStyle/>
          <a:p>
            <a:pPr algn="ctr"/>
            <a:r>
              <a:rPr lang="en-US" altLang="en-US" sz="1400" b="1">
                <a:solidFill>
                  <a:schemeClr val="tx2"/>
                </a:solidFill>
                <a:latin typeface="Arial Regular"/>
                <a:ea typeface="Source Sans Pro"/>
                <a:cs typeface="Source Sans Pro" panose="020B0503030403020204" pitchFamily="34" charset="0"/>
              </a:rPr>
              <a:t>4. </a:t>
            </a:r>
            <a:r>
              <a:rPr lang="en-US" sz="1400" b="1">
                <a:solidFill>
                  <a:srgbClr val="003896"/>
                </a:solidFill>
                <a:latin typeface="Arial" panose="020B0604020202020204" pitchFamily="34" charset="0"/>
                <a:cs typeface="Arial" panose="020B0604020202020204" pitchFamily="34" charset="0"/>
              </a:rPr>
              <a:t>Next generation</a:t>
            </a:r>
          </a:p>
          <a:p>
            <a:pPr algn="ctr"/>
            <a:r>
              <a:rPr lang="en-US" sz="1400" b="1">
                <a:solidFill>
                  <a:srgbClr val="003896"/>
                </a:solidFill>
                <a:latin typeface="Arial" panose="020B0604020202020204" pitchFamily="34" charset="0"/>
                <a:cs typeface="Arial" panose="020B0604020202020204" pitchFamily="34" charset="0"/>
              </a:rPr>
              <a:t>use cases</a:t>
            </a:r>
          </a:p>
        </p:txBody>
      </p:sp>
      <p:sp>
        <p:nvSpPr>
          <p:cNvPr id="96" name="TextBox 95">
            <a:extLst>
              <a:ext uri="{FF2B5EF4-FFF2-40B4-BE49-F238E27FC236}">
                <a16:creationId xmlns:a16="http://schemas.microsoft.com/office/drawing/2014/main" id="{A5657E95-B15F-0C4E-A3A9-2E6A27E9AABB}"/>
              </a:ext>
            </a:extLst>
          </p:cNvPr>
          <p:cNvSpPr txBox="1"/>
          <p:nvPr/>
        </p:nvSpPr>
        <p:spPr>
          <a:xfrm>
            <a:off x="9630931" y="4426673"/>
            <a:ext cx="2033570" cy="1508105"/>
          </a:xfrm>
          <a:prstGeom prst="rect">
            <a:avLst/>
          </a:prstGeom>
          <a:noFill/>
        </p:spPr>
        <p:txBody>
          <a:bodyPr wrap="none" rtlCol="0">
            <a:spAutoFit/>
          </a:bodyPr>
          <a:lstStyle/>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Ecommerce</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Point-of-sale</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Digital subscriptions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Refunds / rebates</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International bill pay/payroll</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International P2P</a:t>
            </a:r>
          </a:p>
          <a:p>
            <a:pPr marL="137160" indent="-137160">
              <a:spcAft>
                <a:spcPts val="300"/>
              </a:spcAft>
              <a:buFont typeface="Arial" panose="020B0604020202020204" pitchFamily="34" charset="0"/>
              <a:buChar char="•"/>
            </a:pPr>
            <a:r>
              <a:rPr lang="en-US" sz="1100">
                <a:latin typeface="Arial" panose="020B0604020202020204" pitchFamily="34" charset="0"/>
                <a:cs typeface="Arial" panose="020B0604020202020204" pitchFamily="34" charset="0"/>
              </a:rPr>
              <a:t>International B2B</a:t>
            </a:r>
          </a:p>
        </p:txBody>
      </p:sp>
      <p:pic>
        <p:nvPicPr>
          <p:cNvPr id="97" name="Picture 96">
            <a:extLst>
              <a:ext uri="{FF2B5EF4-FFF2-40B4-BE49-F238E27FC236}">
                <a16:creationId xmlns:a16="http://schemas.microsoft.com/office/drawing/2014/main" id="{77E0D5DC-C0BB-804E-BFD8-42767B1B690A}"/>
              </a:ext>
            </a:extLst>
          </p:cNvPr>
          <p:cNvPicPr>
            <a:picLocks noChangeAspect="1"/>
          </p:cNvPicPr>
          <p:nvPr/>
        </p:nvPicPr>
        <p:blipFill>
          <a:blip r:embed="rId6"/>
          <a:stretch>
            <a:fillRect/>
          </a:stretch>
        </p:blipFill>
        <p:spPr>
          <a:xfrm>
            <a:off x="9280926" y="2403243"/>
            <a:ext cx="2743200" cy="1535073"/>
          </a:xfrm>
          <a:prstGeom prst="rect">
            <a:avLst/>
          </a:prstGeom>
        </p:spPr>
      </p:pic>
      <p:sp>
        <p:nvSpPr>
          <p:cNvPr id="99" name="Oval 98">
            <a:extLst>
              <a:ext uri="{FF2B5EF4-FFF2-40B4-BE49-F238E27FC236}">
                <a16:creationId xmlns:a16="http://schemas.microsoft.com/office/drawing/2014/main" id="{9ABB2BEA-3F27-DD4C-B6FC-F82FF1C20D32}"/>
              </a:ext>
            </a:extLst>
          </p:cNvPr>
          <p:cNvSpPr/>
          <p:nvPr/>
        </p:nvSpPr>
        <p:spPr>
          <a:xfrm rot="18906020">
            <a:off x="1953983" y="2762730"/>
            <a:ext cx="942975" cy="358991"/>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00" name="Isosceles Triangle 41">
            <a:extLst>
              <a:ext uri="{FF2B5EF4-FFF2-40B4-BE49-F238E27FC236}">
                <a16:creationId xmlns:a16="http://schemas.microsoft.com/office/drawing/2014/main" id="{909EDB88-5F61-204B-BFCE-230D7D7CB210}"/>
              </a:ext>
            </a:extLst>
          </p:cNvPr>
          <p:cNvSpPr/>
          <p:nvPr/>
        </p:nvSpPr>
        <p:spPr>
          <a:xfrm rot="10087211">
            <a:off x="3677261" y="2742714"/>
            <a:ext cx="1640535" cy="804121"/>
          </a:xfrm>
          <a:prstGeom prst="triangle">
            <a:avLst>
              <a:gd name="adj" fmla="val 43252"/>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01" name="Trapezoid 100">
            <a:extLst>
              <a:ext uri="{FF2B5EF4-FFF2-40B4-BE49-F238E27FC236}">
                <a16:creationId xmlns:a16="http://schemas.microsoft.com/office/drawing/2014/main" id="{AEFD165B-C0A5-1547-A485-37E74E30E568}"/>
              </a:ext>
            </a:extLst>
          </p:cNvPr>
          <p:cNvSpPr/>
          <p:nvPr/>
        </p:nvSpPr>
        <p:spPr>
          <a:xfrm rot="10800000">
            <a:off x="7023206" y="2664222"/>
            <a:ext cx="1273067" cy="972385"/>
          </a:xfrm>
          <a:prstGeom prst="trapezoid">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02" name="Oval 101">
            <a:extLst>
              <a:ext uri="{FF2B5EF4-FFF2-40B4-BE49-F238E27FC236}">
                <a16:creationId xmlns:a16="http://schemas.microsoft.com/office/drawing/2014/main" id="{25B725EA-59EA-1A48-8113-DCEBD0C62998}"/>
              </a:ext>
            </a:extLst>
          </p:cNvPr>
          <p:cNvSpPr/>
          <p:nvPr/>
        </p:nvSpPr>
        <p:spPr>
          <a:xfrm rot="21294172">
            <a:off x="9205526" y="3011622"/>
            <a:ext cx="1417318" cy="699399"/>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03" name="Text Placeholder 4">
            <a:extLst>
              <a:ext uri="{FF2B5EF4-FFF2-40B4-BE49-F238E27FC236}">
                <a16:creationId xmlns:a16="http://schemas.microsoft.com/office/drawing/2014/main" id="{33C7D197-A355-7B49-B27E-91546E48A310}"/>
              </a:ext>
            </a:extLst>
          </p:cNvPr>
          <p:cNvSpPr txBox="1">
            <a:spLocks/>
          </p:cNvSpPr>
          <p:nvPr/>
        </p:nvSpPr>
        <p:spPr bwMode="auto">
          <a:xfrm>
            <a:off x="589614" y="322978"/>
            <a:ext cx="10253011" cy="673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en-US" b="1">
                <a:solidFill>
                  <a:schemeClr val="bg1"/>
                </a:solidFill>
                <a:ea typeface="Source Sans Pro"/>
                <a:cs typeface="Source Sans Pro" panose="020B0503030403020204" pitchFamily="34" charset="0"/>
              </a:rPr>
              <a:t>Use case insights: Detailed results in context</a:t>
            </a:r>
          </a:p>
        </p:txBody>
      </p:sp>
      <p:cxnSp>
        <p:nvCxnSpPr>
          <p:cNvPr id="106" name="Straight Connector 105">
            <a:extLst>
              <a:ext uri="{FF2B5EF4-FFF2-40B4-BE49-F238E27FC236}">
                <a16:creationId xmlns:a16="http://schemas.microsoft.com/office/drawing/2014/main" id="{E91B9B8B-A23E-8840-8FD5-0719F7A97240}"/>
              </a:ext>
            </a:extLst>
          </p:cNvPr>
          <p:cNvCxnSpPr>
            <a:cxnSpLocks/>
          </p:cNvCxnSpPr>
          <p:nvPr/>
        </p:nvCxnSpPr>
        <p:spPr>
          <a:xfrm>
            <a:off x="2995188" y="1883719"/>
            <a:ext cx="0" cy="4108867"/>
          </a:xfrm>
          <a:prstGeom prst="line">
            <a:avLst/>
          </a:prstGeom>
          <a:ln>
            <a:solidFill>
              <a:srgbClr val="003896"/>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7903E5D-4DD1-7049-9B35-468F346C9F18}"/>
              </a:ext>
            </a:extLst>
          </p:cNvPr>
          <p:cNvCxnSpPr>
            <a:cxnSpLocks/>
          </p:cNvCxnSpPr>
          <p:nvPr/>
        </p:nvCxnSpPr>
        <p:spPr>
          <a:xfrm>
            <a:off x="6037745" y="1883719"/>
            <a:ext cx="0" cy="4108867"/>
          </a:xfrm>
          <a:prstGeom prst="line">
            <a:avLst/>
          </a:prstGeom>
          <a:ln>
            <a:solidFill>
              <a:srgbClr val="003896"/>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DC3C11-9A9A-B24C-A8AA-586190022091}"/>
              </a:ext>
            </a:extLst>
          </p:cNvPr>
          <p:cNvCxnSpPr>
            <a:cxnSpLocks/>
          </p:cNvCxnSpPr>
          <p:nvPr/>
        </p:nvCxnSpPr>
        <p:spPr>
          <a:xfrm>
            <a:off x="9088315" y="1883719"/>
            <a:ext cx="0" cy="4108867"/>
          </a:xfrm>
          <a:prstGeom prst="line">
            <a:avLst/>
          </a:prstGeom>
          <a:ln>
            <a:solidFill>
              <a:srgbClr val="0038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772143"/>
      </p:ext>
    </p:extLst>
  </p:cSld>
  <p:clrMapOvr>
    <a:masterClrMapping/>
  </p:clrMapOvr>
</p:sld>
</file>

<file path=ppt/theme/theme1.xml><?xml version="1.0" encoding="utf-8"?>
<a:theme xmlns:a="http://schemas.openxmlformats.org/drawingml/2006/main" name="FRFS Band and Infinity">
  <a:themeElements>
    <a:clrScheme name="FPC">
      <a:dk1>
        <a:srgbClr val="000000"/>
      </a:dk1>
      <a:lt1>
        <a:srgbClr val="FFFFFF"/>
      </a:lt1>
      <a:dk2>
        <a:srgbClr val="003896"/>
      </a:dk2>
      <a:lt2>
        <a:srgbClr val="EEFFE1"/>
      </a:lt2>
      <a:accent1>
        <a:srgbClr val="003896"/>
      </a:accent1>
      <a:accent2>
        <a:srgbClr val="79B800"/>
      </a:accent2>
      <a:accent3>
        <a:srgbClr val="003896"/>
      </a:accent3>
      <a:accent4>
        <a:srgbClr val="79B800"/>
      </a:accent4>
      <a:accent5>
        <a:srgbClr val="003896"/>
      </a:accent5>
      <a:accent6>
        <a:srgbClr val="79B800"/>
      </a:accent6>
      <a:hlink>
        <a:srgbClr val="003896"/>
      </a:hlink>
      <a:folHlink>
        <a:srgbClr val="79B9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3D2635970AC34CBE38A0E2D16BD69D" ma:contentTypeVersion="10" ma:contentTypeDescription="Create a new document." ma:contentTypeScope="" ma:versionID="697af23b63517aa9bdabf544f389da2f">
  <xsd:schema xmlns:xsd="http://www.w3.org/2001/XMLSchema" xmlns:xs="http://www.w3.org/2001/XMLSchema" xmlns:p="http://schemas.microsoft.com/office/2006/metadata/properties" xmlns:ns2="219aa8e3-79ae-4806-b7fd-94d8b8dcaa57" targetNamespace="http://schemas.microsoft.com/office/2006/metadata/properties" ma:root="true" ma:fieldsID="8fb5469d879c1334ace2bb25b43bb769" ns2:_="">
    <xsd:import namespace="219aa8e3-79ae-4806-b7fd-94d8b8dcaa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aa8e3-79ae-4806-b7fd-94d8b8dcaa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6E5389-FBAD-404A-9921-C188265C2F7A}">
  <ds:schemaRefs>
    <ds:schemaRef ds:uri="http://schemas.microsoft.com/sharepoint/v3/contenttype/forms"/>
  </ds:schemaRefs>
</ds:datastoreItem>
</file>

<file path=customXml/itemProps2.xml><?xml version="1.0" encoding="utf-8"?>
<ds:datastoreItem xmlns:ds="http://schemas.openxmlformats.org/officeDocument/2006/customXml" ds:itemID="{73218175-3D3F-4C13-ABB9-38C323D59D30}">
  <ds:schemaRefs>
    <ds:schemaRef ds:uri="http://purl.org/dc/elements/1.1/"/>
    <ds:schemaRef ds:uri="http://schemas.microsoft.com/office/2006/documentManagement/types"/>
    <ds:schemaRef ds:uri="http://www.w3.org/XML/1998/namespace"/>
    <ds:schemaRef ds:uri="http://purl.org/dc/terms/"/>
    <ds:schemaRef ds:uri="http://purl.org/dc/dcmitype/"/>
    <ds:schemaRef ds:uri="http://schemas.openxmlformats.org/package/2006/metadata/core-properties"/>
    <ds:schemaRef ds:uri="http://schemas.microsoft.com/office/infopath/2007/PartnerControls"/>
    <ds:schemaRef ds:uri="219aa8e3-79ae-4806-b7fd-94d8b8dcaa57"/>
    <ds:schemaRef ds:uri="http://schemas.microsoft.com/office/2006/metadata/properties"/>
  </ds:schemaRefs>
</ds:datastoreItem>
</file>

<file path=customXml/itemProps3.xml><?xml version="1.0" encoding="utf-8"?>
<ds:datastoreItem xmlns:ds="http://schemas.openxmlformats.org/officeDocument/2006/customXml" ds:itemID="{326DE40D-4291-4D04-93C0-185EB712B8B0}">
  <ds:schemaRefs>
    <ds:schemaRef ds:uri="219aa8e3-79ae-4806-b7fd-94d8b8dcaa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TotalTime>
  <Words>4878</Words>
  <Application>Microsoft Office PowerPoint</Application>
  <PresentationFormat>Widescreen</PresentationFormat>
  <Paragraphs>643</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Regular</vt:lpstr>
      <vt:lpstr>Arial,Sans-Serif</vt:lpstr>
      <vt:lpstr>Calibri</vt:lpstr>
      <vt:lpstr>Source Sans Pro</vt:lpstr>
      <vt:lpstr>FRFS Band and Infinity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21, 2019</dc:title>
  <dc:creator>Kwon, Lydia</dc:creator>
  <cp:lastModifiedBy>Cymantha Adkins</cp:lastModifiedBy>
  <cp:revision>3</cp:revision>
  <dcterms:created xsi:type="dcterms:W3CDTF">2019-02-12T22:50:36Z</dcterms:created>
  <dcterms:modified xsi:type="dcterms:W3CDTF">2024-10-03T19:29:31Z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8d552b1f-3595-4e4d-95d7-a0f314ffcbc5</vt:lpwstr>
  </property>
  <property fmtid="{D5CDD505-2E9C-101B-9397-08002B2CF9AE}" pid="3" name="ContentTypeId">
    <vt:lpwstr>0x0101000E3D2635970AC34CBE38A0E2D16BD69D</vt:lpwstr>
  </property>
  <property fmtid="{D5CDD505-2E9C-101B-9397-08002B2CF9AE}" pid="4" name="MSIP_Label_b51c2f0d-b3ff-4d77-9838-7b0e82bdd7ab_Enabled">
    <vt:lpwstr>true</vt:lpwstr>
  </property>
  <property fmtid="{D5CDD505-2E9C-101B-9397-08002B2CF9AE}" pid="5" name="MSIP_Label_b51c2f0d-b3ff-4d77-9838-7b0e82bdd7ab_SetDate">
    <vt:lpwstr>2024-09-10T13:04:57Z</vt:lpwstr>
  </property>
  <property fmtid="{D5CDD505-2E9C-101B-9397-08002B2CF9AE}" pid="6" name="MSIP_Label_b51c2f0d-b3ff-4d77-9838-7b0e82bdd7ab_Method">
    <vt:lpwstr>Privileged</vt:lpwstr>
  </property>
  <property fmtid="{D5CDD505-2E9C-101B-9397-08002B2CF9AE}" pid="7" name="MSIP_Label_b51c2f0d-b3ff-4d77-9838-7b0e82bdd7ab_Name">
    <vt:lpwstr>b51c2f0d-b3ff-4d77-9838-7b0e82bdd7ab</vt:lpwstr>
  </property>
  <property fmtid="{D5CDD505-2E9C-101B-9397-08002B2CF9AE}" pid="8" name="MSIP_Label_b51c2f0d-b3ff-4d77-9838-7b0e82bdd7ab_SiteId">
    <vt:lpwstr>b397c653-5b19-463f-b9fc-af658ded9128</vt:lpwstr>
  </property>
  <property fmtid="{D5CDD505-2E9C-101B-9397-08002B2CF9AE}" pid="9" name="MSIP_Label_b51c2f0d-b3ff-4d77-9838-7b0e82bdd7ab_ActionId">
    <vt:lpwstr>2dbc6928-7c82-4762-99b5-64f694a56d6c</vt:lpwstr>
  </property>
  <property fmtid="{D5CDD505-2E9C-101B-9397-08002B2CF9AE}" pid="10" name="MSIP_Label_b51c2f0d-b3ff-4d77-9838-7b0e82bdd7ab_ContentBits">
    <vt:lpwstr>1</vt:lpwstr>
  </property>
  <property fmtid="{D5CDD505-2E9C-101B-9397-08002B2CF9AE}" pid="11" name="ClassificationContentMarkingHeaderLocations">
    <vt:lpwstr>FRFS Band and Infinity:3</vt:lpwstr>
  </property>
  <property fmtid="{D5CDD505-2E9C-101B-9397-08002B2CF9AE}" pid="12" name="ClassificationContentMarkingHeaderText">
    <vt:lpwstr>NONCONFIDENTIAL // EXTERNAL</vt:lpwstr>
  </property>
</Properties>
</file>